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304" r:id="rId2"/>
    <p:sldId id="256" r:id="rId3"/>
    <p:sldId id="258" r:id="rId4"/>
    <p:sldId id="284" r:id="rId5"/>
    <p:sldId id="288" r:id="rId6"/>
    <p:sldId id="286" r:id="rId7"/>
    <p:sldId id="261" r:id="rId8"/>
    <p:sldId id="262" r:id="rId9"/>
    <p:sldId id="283" r:id="rId10"/>
    <p:sldId id="264" r:id="rId11"/>
    <p:sldId id="265" r:id="rId12"/>
    <p:sldId id="279" r:id="rId13"/>
    <p:sldId id="266" r:id="rId14"/>
    <p:sldId id="289" r:id="rId15"/>
    <p:sldId id="290" r:id="rId16"/>
    <p:sldId id="267" r:id="rId17"/>
    <p:sldId id="268" r:id="rId18"/>
    <p:sldId id="269" r:id="rId19"/>
    <p:sldId id="293" r:id="rId20"/>
    <p:sldId id="305" r:id="rId21"/>
    <p:sldId id="302" r:id="rId22"/>
    <p:sldId id="306" r:id="rId23"/>
    <p:sldId id="307" r:id="rId24"/>
    <p:sldId id="259" r:id="rId25"/>
    <p:sldId id="282" r:id="rId26"/>
    <p:sldId id="285" r:id="rId27"/>
    <p:sldId id="260" r:id="rId28"/>
    <p:sldId id="276" r:id="rId29"/>
    <p:sldId id="277" r:id="rId30"/>
    <p:sldId id="278" r:id="rId31"/>
    <p:sldId id="298" r:id="rId32"/>
    <p:sldId id="28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036" autoAdjust="0"/>
  </p:normalViewPr>
  <p:slideViewPr>
    <p:cSldViewPr snapToGrid="0">
      <p:cViewPr varScale="1">
        <p:scale>
          <a:sx n="82" d="100"/>
          <a:sy n="82" d="100"/>
        </p:scale>
        <p:origin x="16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E1A38-9EB1-4DA0-AFB5-DFD31EF9DF1E}" type="datetimeFigureOut">
              <a:rPr lang="en-US" smtClean="0"/>
              <a:t>29/07/20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25AAA-C9F0-46C8-BD9D-1969425E4E16}" type="slidenum">
              <a:rPr lang="en-US" smtClean="0"/>
              <a:t>‹#›</a:t>
            </a:fld>
            <a:endParaRPr lang="en-US"/>
          </a:p>
        </p:txBody>
      </p:sp>
    </p:spTree>
    <p:extLst>
      <p:ext uri="{BB962C8B-B14F-4D97-AF65-F5344CB8AC3E}">
        <p14:creationId xmlns:p14="http://schemas.microsoft.com/office/powerpoint/2010/main" val="346087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2</a:t>
            </a:fld>
            <a:endParaRPr lang="en-US"/>
          </a:p>
        </p:txBody>
      </p:sp>
    </p:spTree>
    <p:extLst>
      <p:ext uri="{BB962C8B-B14F-4D97-AF65-F5344CB8AC3E}">
        <p14:creationId xmlns:p14="http://schemas.microsoft.com/office/powerpoint/2010/main" val="343418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განათლების, მეცნიერებისა და კულტურის </a:t>
            </a:r>
          </a:p>
          <a:p>
            <a:pPr lvl="3"/>
            <a:r>
              <a:rPr lang="ka-GE" sz="1200" b="1" kern="1200" dirty="0">
                <a:solidFill>
                  <a:schemeClr val="tx1"/>
                </a:solidFill>
                <a:effectLst/>
                <a:latin typeface="+mn-lt"/>
                <a:ea typeface="+mn-ea"/>
                <a:cs typeface="+mn-cs"/>
              </a:rPr>
              <a:t>ემოციური თხრობის კონსტრუქციები და მემები. - </a:t>
            </a:r>
            <a:r>
              <a:rPr lang="ka-GE" sz="1200" kern="1200" dirty="0">
                <a:solidFill>
                  <a:schemeClr val="tx1"/>
                </a:solidFill>
                <a:effectLst/>
                <a:latin typeface="+mn-lt"/>
                <a:ea typeface="+mn-ea"/>
                <a:cs typeface="+mn-cs"/>
              </a:rPr>
              <a:t>ცრუ განცხადებები და ტექსტები, რომლებიც ხშირად აერთიანებდა ძლიერ ემოციურ ენას, სიცრუეს ან / და არასრულ ინფორმაციას და პირად მოსაზრებებს, სიმართლის ელემენტებს. დეზინფორმაციის აღნიშნული ფორმატი განსაკუთრებით რთულია გამოსავლენია განსაკუთრებით დახურული მიმოწერის მქონე აპლიკაციებში. </a:t>
            </a:r>
            <a:endParaRPr lang="en-GB" sz="1400" kern="1200" dirty="0">
              <a:solidFill>
                <a:schemeClr val="tx1"/>
              </a:solidFill>
              <a:effectLst/>
              <a:latin typeface="+mn-lt"/>
              <a:ea typeface="+mn-ea"/>
              <a:cs typeface="+mn-cs"/>
            </a:endParaRPr>
          </a:p>
          <a:p>
            <a:pPr lvl="3"/>
            <a:r>
              <a:rPr lang="ka-GE" sz="1200" b="1" kern="1200" dirty="0">
                <a:solidFill>
                  <a:schemeClr val="tx1"/>
                </a:solidFill>
                <a:effectLst/>
                <a:latin typeface="+mn-lt"/>
                <a:ea typeface="+mn-ea"/>
                <a:cs typeface="+mn-cs"/>
              </a:rPr>
              <a:t>ფალსიფიცირებული ვებგვერდები და ავტორიტეტული პირები</a:t>
            </a:r>
            <a:r>
              <a:rPr lang="ka-GE" sz="1200" kern="1200" dirty="0">
                <a:solidFill>
                  <a:schemeClr val="tx1"/>
                </a:solidFill>
                <a:effectLst/>
                <a:latin typeface="+mn-lt"/>
                <a:ea typeface="+mn-ea"/>
                <a:cs typeface="+mn-cs"/>
              </a:rPr>
              <a:t> - მათში შედის ცრუ წყაროები, გაყალბებული მონაცემთა ბაზა და მთავრობის ან კომპანიის ყალბი ვებგვერდები და სოციალური გვერდები, რომლებიც, თითქოს დამაჯერებელ ინფორმაციას აქვეყნებენ ახალი ამბების ჟანრში, მაგ: COVID-19- ის ყალბი შემთხვევების შესახებ ინფორმაცია.</a:t>
            </a:r>
            <a:endParaRPr lang="en-GB" sz="1400" kern="1200" dirty="0">
              <a:solidFill>
                <a:schemeClr val="tx1"/>
              </a:solidFill>
              <a:effectLst/>
              <a:latin typeface="+mn-lt"/>
              <a:ea typeface="+mn-ea"/>
              <a:cs typeface="+mn-cs"/>
            </a:endParaRPr>
          </a:p>
          <a:p>
            <a:pPr lvl="3"/>
            <a:r>
              <a:rPr lang="ka-GE" sz="1200" b="1" kern="1200" dirty="0">
                <a:solidFill>
                  <a:schemeClr val="tx1"/>
                </a:solidFill>
                <a:effectLst/>
                <a:latin typeface="+mn-lt"/>
                <a:ea typeface="+mn-ea"/>
                <a:cs typeface="+mn-cs"/>
              </a:rPr>
              <a:t>თაღლითურად შეცვლილი, გაყალბებული ან კონტექსტიდან ამოგდებული გამოსახულებები და ვიდეო.</a:t>
            </a:r>
            <a:r>
              <a:rPr lang="ka-GE" sz="1200" kern="1200" dirty="0">
                <a:solidFill>
                  <a:schemeClr val="tx1"/>
                </a:solidFill>
                <a:effectLst/>
                <a:latin typeface="+mn-lt"/>
                <a:ea typeface="+mn-ea"/>
                <a:cs typeface="+mn-cs"/>
              </a:rPr>
              <a:t> ესენი გამოიყენება დაბლეულობისა და განზოგადებული უნდობლობის შესაქმნელად ან / და ძლიერი ემოციების აღძვრისათვის ვირუსული მემების ან გამოგონილი ისტორიების საშუალებით. </a:t>
            </a:r>
            <a:endParaRPr lang="en-GB" sz="1400" kern="1200" dirty="0">
              <a:solidFill>
                <a:schemeClr val="tx1"/>
              </a:solidFill>
              <a:effectLst/>
              <a:latin typeface="+mn-lt"/>
              <a:ea typeface="+mn-ea"/>
              <a:cs typeface="+mn-cs"/>
            </a:endParaRPr>
          </a:p>
          <a:p>
            <a:pPr lvl="3"/>
            <a:r>
              <a:rPr lang="ka-GE" sz="1200" b="1" kern="1200" dirty="0">
                <a:solidFill>
                  <a:schemeClr val="tx1"/>
                </a:solidFill>
                <a:effectLst/>
                <a:latin typeface="+mn-lt"/>
                <a:ea typeface="+mn-ea"/>
                <a:cs typeface="+mn-cs"/>
              </a:rPr>
              <a:t>დეზინფორმაციის ინფილტრატორებისა და ორკესტრირებული კამპანიები. </a:t>
            </a:r>
            <a:r>
              <a:rPr lang="ka-GE" sz="1200" kern="1200" dirty="0">
                <a:solidFill>
                  <a:schemeClr val="tx1"/>
                </a:solidFill>
                <a:effectLst/>
                <a:latin typeface="+mn-lt"/>
                <a:ea typeface="+mn-ea"/>
                <a:cs typeface="+mn-cs"/>
              </a:rPr>
              <a:t>აღნიშნულის მიზანი იყო ონლაინ ჯგუფებში უთანხმოების დათესვა; ნაციონალიზმის და გეოპოლიტიკური დღის წესრიგის დამკვიდრება; პირადი ჯანმრთელობის მონაცემების უკანონო შეგროვება და „ფიშინგი“; ან ფულადი მოგება და ყალბი განკურნებისთვის რეკლამირება. ეს ფორმატები ასევე მოიცავდა ხელოვნურ გაძლიერებასა და ანტაგონიზმს ბოტებისა და ტროლების მიერ, როგორც ორგანიზებული დეზინფორმაციული კამპანიების ნაწილი.</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15</a:t>
            </a:fld>
            <a:endParaRPr lang="en-US"/>
          </a:p>
        </p:txBody>
      </p:sp>
    </p:spTree>
    <p:extLst>
      <p:ext uri="{BB962C8B-B14F-4D97-AF65-F5344CB8AC3E}">
        <p14:creationId xmlns:p14="http://schemas.microsoft.com/office/powerpoint/2010/main" val="253912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16</a:t>
            </a:fld>
            <a:endParaRPr lang="en-US"/>
          </a:p>
        </p:txBody>
      </p:sp>
    </p:spTree>
    <p:extLst>
      <p:ext uri="{BB962C8B-B14F-4D97-AF65-F5344CB8AC3E}">
        <p14:creationId xmlns:p14="http://schemas.microsoft.com/office/powerpoint/2010/main" val="37872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D41433C-2CB7-0940-9B44-486E08A3F186}" type="slidenum">
              <a:rPr lang="x-none" smtClean="0"/>
              <a:t>17</a:t>
            </a:fld>
            <a:endParaRPr lang="x-none"/>
          </a:p>
        </p:txBody>
      </p:sp>
    </p:spTree>
    <p:extLst>
      <p:ext uri="{BB962C8B-B14F-4D97-AF65-F5344CB8AC3E}">
        <p14:creationId xmlns:p14="http://schemas.microsoft.com/office/powerpoint/2010/main" val="253502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18</a:t>
            </a:fld>
            <a:endParaRPr lang="en-US"/>
          </a:p>
        </p:txBody>
      </p:sp>
    </p:spTree>
    <p:extLst>
      <p:ext uri="{BB962C8B-B14F-4D97-AF65-F5344CB8AC3E}">
        <p14:creationId xmlns:p14="http://schemas.microsoft.com/office/powerpoint/2010/main" val="354801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u="sng" kern="1200" dirty="0">
                <a:solidFill>
                  <a:schemeClr val="tx1"/>
                </a:solidFill>
                <a:effectLst/>
                <a:latin typeface="+mn-lt"/>
                <a:ea typeface="+mn-ea"/>
                <a:cs typeface="+mn-cs"/>
              </a:rPr>
              <a:t>2019 წლის 10-14 ივნისს ჯანმრთელობის მსოფლიო ორგანიზაციის ევროპის რეგიონის ექსპერტთა ჯგუფის მიერ ჩატარდა ჯანმრთელობის საერთაშორისო წესების (ჯსწ) ძირითადი შესაძლებლობების  ერთობლივი გარე შეფასება </a:t>
            </a:r>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19</a:t>
            </a:fld>
            <a:endParaRPr lang="en-US"/>
          </a:p>
        </p:txBody>
      </p:sp>
    </p:spTree>
    <p:extLst>
      <p:ext uri="{BB962C8B-B14F-4D97-AF65-F5344CB8AC3E}">
        <p14:creationId xmlns:p14="http://schemas.microsoft.com/office/powerpoint/2010/main" val="258724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i="1" kern="1200" dirty="0">
                <a:solidFill>
                  <a:schemeClr val="tx1"/>
                </a:solidFill>
                <a:effectLst/>
                <a:latin typeface="+mn-lt"/>
                <a:ea typeface="+mn-ea"/>
                <a:cs typeface="+mn-cs"/>
              </a:rPr>
              <a:t>კანონმდებლობა</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სამოქალაქო</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უსაფრთხოების</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ეროვნული</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გეგმის</a:t>
            </a:r>
            <a:r>
              <a:rPr lang="en-GB" sz="1200" kern="1200" dirty="0">
                <a:solidFill>
                  <a:schemeClr val="tx1"/>
                </a:solidFill>
                <a:effectLst/>
                <a:latin typeface="+mn-lt"/>
                <a:ea typeface="+mn-ea"/>
                <a:cs typeface="+mn-cs"/>
              </a:rPr>
              <a:t> 2 </a:t>
            </a:r>
            <a:r>
              <a:rPr lang="en-GB" sz="1200" kern="1200" dirty="0" err="1">
                <a:solidFill>
                  <a:schemeClr val="tx1"/>
                </a:solidFill>
                <a:effectLst/>
                <a:latin typeface="+mn-lt"/>
                <a:ea typeface="+mn-ea"/>
                <a:cs typeface="+mn-cs"/>
              </a:rPr>
              <a:t>ფუნქცია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ადგენს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იურიდიულ</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საქართველოში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საგანგებო</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რისკების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კომუნიკაციისთვის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ქმნის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ქსელური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კავშირის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უზრუნველყოფ</a:t>
            </a:r>
            <a:r>
              <a:rPr lang="ka-GE" sz="1200" kern="1200" dirty="0">
                <a:solidFill>
                  <a:schemeClr val="tx1"/>
                </a:solidFill>
                <a:effectLst/>
                <a:latin typeface="+mn-lt"/>
                <a:ea typeface="+mn-ea"/>
                <a:cs typeface="+mn-cs"/>
              </a:rPr>
              <a:t>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გაფრთხილები</a:t>
            </a:r>
            <a:r>
              <a:rPr lang="ka-GE" sz="1200" kern="1200" dirty="0">
                <a:solidFill>
                  <a:schemeClr val="tx1"/>
                </a:solidFill>
                <a:effectLst/>
                <a:latin typeface="+mn-lt"/>
                <a:ea typeface="+mn-ea"/>
                <a:cs typeface="+mn-cs"/>
              </a:rPr>
              <a:t>ს </a:t>
            </a:r>
            <a:r>
              <a:rPr lang="en-GB" sz="1200" kern="1200" dirty="0" err="1">
                <a:solidFill>
                  <a:schemeClr val="tx1"/>
                </a:solidFill>
                <a:effectLst/>
                <a:latin typeface="+mn-lt"/>
                <a:ea typeface="+mn-ea"/>
                <a:cs typeface="+mn-cs"/>
              </a:rPr>
              <a:t>სისტემების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დამკვიდრებისა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ფუნქციონირე</a:t>
            </a:r>
            <a:r>
              <a:rPr lang="en-GB" sz="1200" kern="1200" dirty="0" err="1">
                <a:solidFill>
                  <a:schemeClr val="tx1"/>
                </a:solidFill>
                <a:effectLst/>
                <a:latin typeface="+mn-lt"/>
                <a:ea typeface="+mn-ea"/>
                <a:cs typeface="+mn-cs"/>
              </a:rPr>
              <a:t>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კოორდინაციის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განხორციელების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ელექტრონული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ფოსტ</a:t>
            </a:r>
            <a:r>
              <a:rPr lang="ka-GE" sz="1200" kern="1200" dirty="0">
                <a:solidFill>
                  <a:schemeClr val="tx1"/>
                </a:solidFill>
                <a:effectLst/>
                <a:latin typeface="+mn-lt"/>
                <a:ea typeface="+mn-ea"/>
                <a:cs typeface="+mn-cs"/>
              </a:rPr>
              <a:t>ისა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მაუწყებლობის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მზადყოფნის</a:t>
            </a:r>
            <a:r>
              <a:rPr lang="en-GB" sz="1200" kern="1200" dirty="0">
                <a:solidFill>
                  <a:schemeClr val="tx1"/>
                </a:solidFill>
                <a:effectLst/>
                <a:latin typeface="+mn-lt"/>
                <a:ea typeface="+mn-ea"/>
                <a:cs typeface="+mn-cs"/>
              </a:rPr>
              <a:t>, IT </a:t>
            </a:r>
            <a:r>
              <a:rPr lang="en-GB" sz="1200" kern="1200" dirty="0" err="1">
                <a:solidFill>
                  <a:schemeClr val="tx1"/>
                </a:solidFill>
                <a:effectLst/>
                <a:latin typeface="+mn-lt"/>
                <a:ea typeface="+mn-ea"/>
                <a:cs typeface="+mn-cs"/>
              </a:rPr>
              <a:t>რესურსები</a:t>
            </a:r>
            <a:r>
              <a:rPr lang="ka-GE" sz="1200" kern="1200" dirty="0">
                <a:solidFill>
                  <a:schemeClr val="tx1"/>
                </a:solidFill>
                <a:effectLst/>
                <a:latin typeface="+mn-lt"/>
                <a:ea typeface="+mn-ea"/>
                <a:cs typeface="+mn-cs"/>
              </a:rPr>
              <a:t>ს დაცვის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აღდგენ</a:t>
            </a:r>
            <a:r>
              <a:rPr lang="ka-GE" sz="1200" kern="1200" dirty="0">
                <a:solidFill>
                  <a:schemeClr val="tx1"/>
                </a:solidFill>
                <a:effectLst/>
                <a:latin typeface="+mn-lt"/>
                <a:ea typeface="+mn-ea"/>
                <a:cs typeface="+mn-cs"/>
              </a:rPr>
              <a:t>ის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მდგრადი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ფუნქციონირებ</a:t>
            </a:r>
            <a:r>
              <a:rPr lang="ka-GE" sz="1200" kern="1200" dirty="0">
                <a:solidFill>
                  <a:schemeClr val="tx1"/>
                </a:solidFill>
                <a:effectLst/>
                <a:latin typeface="+mn-lt"/>
                <a:ea typeface="+mn-ea"/>
                <a:cs typeface="+mn-cs"/>
              </a:rPr>
              <a:t>ის უზრუნველსაყოფი ქმედებების ჩასატარებლად</a:t>
            </a:r>
            <a:r>
              <a:rPr lang="en-GB" sz="1200" kern="1200" dirty="0">
                <a:solidFill>
                  <a:schemeClr val="tx1"/>
                </a:solidFill>
                <a:effectLst/>
                <a:latin typeface="+mn-lt"/>
                <a:ea typeface="+mn-ea"/>
                <a:cs typeface="+mn-cs"/>
              </a:rPr>
              <a:t>.</a:t>
            </a: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გეგმებში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შედის</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ძნელადმისაწვდომ მოსახლეობაზე</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როგორიცაა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გარკვეული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ეთნიკური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უმცირესობები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ხანდაზმული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დიასახლისები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ა.შ</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წვდომის უზრუნველსაყოფი </a:t>
            </a:r>
            <a:r>
              <a:rPr lang="en-GB" sz="1200" kern="1200" dirty="0" err="1">
                <a:solidFill>
                  <a:schemeClr val="tx1"/>
                </a:solidFill>
                <a:effectLst/>
                <a:latin typeface="+mn-lt"/>
                <a:ea typeface="+mn-ea"/>
                <a:cs typeface="+mn-cs"/>
              </a:rPr>
              <a:t>სტრატეგიები</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20</a:t>
            </a:fld>
            <a:endParaRPr lang="en-US"/>
          </a:p>
        </p:txBody>
      </p:sp>
    </p:spTree>
    <p:extLst>
      <p:ext uri="{BB962C8B-B14F-4D97-AF65-F5344CB8AC3E}">
        <p14:creationId xmlns:p14="http://schemas.microsoft.com/office/powerpoint/2010/main" val="107797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i="1" kern="1200" dirty="0">
                <a:solidFill>
                  <a:schemeClr val="tx1"/>
                </a:solidFill>
                <a:effectLst/>
                <a:latin typeface="+mn-lt"/>
                <a:ea typeface="+mn-ea"/>
                <a:cs typeface="+mn-cs"/>
              </a:rPr>
              <a:t>კანონმდებლობა</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სამოქალაქო</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უსაფრთხოების</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ეროვნული</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გეგმის</a:t>
            </a:r>
            <a:r>
              <a:rPr lang="en-GB" sz="1200" kern="1200" dirty="0">
                <a:solidFill>
                  <a:schemeClr val="tx1"/>
                </a:solidFill>
                <a:effectLst/>
                <a:latin typeface="+mn-lt"/>
                <a:ea typeface="+mn-ea"/>
                <a:cs typeface="+mn-cs"/>
              </a:rPr>
              <a:t> 2 </a:t>
            </a:r>
            <a:r>
              <a:rPr lang="en-GB" sz="1200" kern="1200" dirty="0" err="1">
                <a:solidFill>
                  <a:schemeClr val="tx1"/>
                </a:solidFill>
                <a:effectLst/>
                <a:latin typeface="+mn-lt"/>
                <a:ea typeface="+mn-ea"/>
                <a:cs typeface="+mn-cs"/>
              </a:rPr>
              <a:t>ფუნქცია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ადგენს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იურიდიულ</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საქართველოში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საგანგებო</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რისკების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კომუნიკაციისთვის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ქმნის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ქსელური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კავშირის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უზრუნველყოფ</a:t>
            </a:r>
            <a:r>
              <a:rPr lang="ka-GE" sz="1200" kern="1200" dirty="0">
                <a:solidFill>
                  <a:schemeClr val="tx1"/>
                </a:solidFill>
                <a:effectLst/>
                <a:latin typeface="+mn-lt"/>
                <a:ea typeface="+mn-ea"/>
                <a:cs typeface="+mn-cs"/>
              </a:rPr>
              <a:t>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გაფრთხილები</a:t>
            </a:r>
            <a:r>
              <a:rPr lang="ka-GE" sz="1200" kern="1200" dirty="0">
                <a:solidFill>
                  <a:schemeClr val="tx1"/>
                </a:solidFill>
                <a:effectLst/>
                <a:latin typeface="+mn-lt"/>
                <a:ea typeface="+mn-ea"/>
                <a:cs typeface="+mn-cs"/>
              </a:rPr>
              <a:t>ს </a:t>
            </a:r>
            <a:r>
              <a:rPr lang="en-GB" sz="1200" kern="1200" dirty="0" err="1">
                <a:solidFill>
                  <a:schemeClr val="tx1"/>
                </a:solidFill>
                <a:effectLst/>
                <a:latin typeface="+mn-lt"/>
                <a:ea typeface="+mn-ea"/>
                <a:cs typeface="+mn-cs"/>
              </a:rPr>
              <a:t>სისტემების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დამკვიდრებისა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ფუნქციონირე</a:t>
            </a:r>
            <a:r>
              <a:rPr lang="en-GB" sz="1200" kern="1200" dirty="0" err="1">
                <a:solidFill>
                  <a:schemeClr val="tx1"/>
                </a:solidFill>
                <a:effectLst/>
                <a:latin typeface="+mn-lt"/>
                <a:ea typeface="+mn-ea"/>
                <a:cs typeface="+mn-cs"/>
              </a:rPr>
              <a:t>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კოორდინაციის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განხორციელების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ელექტრონული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ფოსტ</a:t>
            </a:r>
            <a:r>
              <a:rPr lang="ka-GE" sz="1200" kern="1200" dirty="0">
                <a:solidFill>
                  <a:schemeClr val="tx1"/>
                </a:solidFill>
                <a:effectLst/>
                <a:latin typeface="+mn-lt"/>
                <a:ea typeface="+mn-ea"/>
                <a:cs typeface="+mn-cs"/>
              </a:rPr>
              <a:t>ისა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მაუწყებლობის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მზადყოფნის</a:t>
            </a:r>
            <a:r>
              <a:rPr lang="en-GB" sz="1200" kern="1200" dirty="0">
                <a:solidFill>
                  <a:schemeClr val="tx1"/>
                </a:solidFill>
                <a:effectLst/>
                <a:latin typeface="+mn-lt"/>
                <a:ea typeface="+mn-ea"/>
                <a:cs typeface="+mn-cs"/>
              </a:rPr>
              <a:t>, IT </a:t>
            </a:r>
            <a:r>
              <a:rPr lang="en-GB" sz="1200" kern="1200" dirty="0" err="1">
                <a:solidFill>
                  <a:schemeClr val="tx1"/>
                </a:solidFill>
                <a:effectLst/>
                <a:latin typeface="+mn-lt"/>
                <a:ea typeface="+mn-ea"/>
                <a:cs typeface="+mn-cs"/>
              </a:rPr>
              <a:t>რესურსები</a:t>
            </a:r>
            <a:r>
              <a:rPr lang="ka-GE" sz="1200" kern="1200" dirty="0">
                <a:solidFill>
                  <a:schemeClr val="tx1"/>
                </a:solidFill>
                <a:effectLst/>
                <a:latin typeface="+mn-lt"/>
                <a:ea typeface="+mn-ea"/>
                <a:cs typeface="+mn-cs"/>
              </a:rPr>
              <a:t>ს დაცვის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აღდგენ</a:t>
            </a:r>
            <a:r>
              <a:rPr lang="ka-GE" sz="1200" kern="1200" dirty="0">
                <a:solidFill>
                  <a:schemeClr val="tx1"/>
                </a:solidFill>
                <a:effectLst/>
                <a:latin typeface="+mn-lt"/>
                <a:ea typeface="+mn-ea"/>
                <a:cs typeface="+mn-cs"/>
              </a:rPr>
              <a:t>ის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მდგრადი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ფუნქციონირებ</a:t>
            </a:r>
            <a:r>
              <a:rPr lang="ka-GE" sz="1200" kern="1200" dirty="0">
                <a:solidFill>
                  <a:schemeClr val="tx1"/>
                </a:solidFill>
                <a:effectLst/>
                <a:latin typeface="+mn-lt"/>
                <a:ea typeface="+mn-ea"/>
                <a:cs typeface="+mn-cs"/>
              </a:rPr>
              <a:t>ის უზრუნველსაყოფი ქმედებების ჩასატარებლად</a:t>
            </a:r>
            <a:r>
              <a:rPr lang="en-GB" sz="1200" kern="1200" dirty="0">
                <a:solidFill>
                  <a:schemeClr val="tx1"/>
                </a:solidFill>
                <a:effectLst/>
                <a:latin typeface="+mn-lt"/>
                <a:ea typeface="+mn-ea"/>
                <a:cs typeface="+mn-cs"/>
              </a:rPr>
              <a:t>.</a:t>
            </a: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გეგმებში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შედის</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ძნელადმისაწვდომ მოსახლეობაზე</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როგორიცაა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გარკვეული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ეთნიკური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უმცირესობები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ხანდაზმული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დიასახლისები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ა.შ</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წვდომის უზრუნველსაყოფი </a:t>
            </a:r>
            <a:r>
              <a:rPr lang="en-GB" sz="1200" kern="1200" dirty="0" err="1">
                <a:solidFill>
                  <a:schemeClr val="tx1"/>
                </a:solidFill>
                <a:effectLst/>
                <a:latin typeface="+mn-lt"/>
                <a:ea typeface="+mn-ea"/>
                <a:cs typeface="+mn-cs"/>
              </a:rPr>
              <a:t>სტრატეგიები</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21</a:t>
            </a:fld>
            <a:endParaRPr lang="en-US"/>
          </a:p>
        </p:txBody>
      </p:sp>
    </p:spTree>
    <p:extLst>
      <p:ext uri="{BB962C8B-B14F-4D97-AF65-F5344CB8AC3E}">
        <p14:creationId xmlns:p14="http://schemas.microsoft.com/office/powerpoint/2010/main" val="3576300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i="1" kern="1200" dirty="0">
                <a:solidFill>
                  <a:schemeClr val="tx1"/>
                </a:solidFill>
                <a:effectLst/>
                <a:latin typeface="+mn-lt"/>
                <a:ea typeface="+mn-ea"/>
                <a:cs typeface="+mn-cs"/>
              </a:rPr>
              <a:t>კანონმდებლობა</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სამოქალაქო</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უსაფრთხოების</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ეროვნული</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გეგმის</a:t>
            </a:r>
            <a:r>
              <a:rPr lang="en-GB" sz="1200" kern="1200" dirty="0">
                <a:solidFill>
                  <a:schemeClr val="tx1"/>
                </a:solidFill>
                <a:effectLst/>
                <a:latin typeface="+mn-lt"/>
                <a:ea typeface="+mn-ea"/>
                <a:cs typeface="+mn-cs"/>
              </a:rPr>
              <a:t> 2 </a:t>
            </a:r>
            <a:r>
              <a:rPr lang="en-GB" sz="1200" kern="1200" dirty="0" err="1">
                <a:solidFill>
                  <a:schemeClr val="tx1"/>
                </a:solidFill>
                <a:effectLst/>
                <a:latin typeface="+mn-lt"/>
                <a:ea typeface="+mn-ea"/>
                <a:cs typeface="+mn-cs"/>
              </a:rPr>
              <a:t>ფუნქცია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ადგენს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იურიდიულ</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საქართველოში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საგანგებო</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რისკების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კომუნიკაციისთვის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ქმნის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ქსელური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კავშირის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უზრუნველყოფ</a:t>
            </a:r>
            <a:r>
              <a:rPr lang="ka-GE" sz="1200" kern="1200" dirty="0">
                <a:solidFill>
                  <a:schemeClr val="tx1"/>
                </a:solidFill>
                <a:effectLst/>
                <a:latin typeface="+mn-lt"/>
                <a:ea typeface="+mn-ea"/>
                <a:cs typeface="+mn-cs"/>
              </a:rPr>
              <a:t>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გაფრთხილები</a:t>
            </a:r>
            <a:r>
              <a:rPr lang="ka-GE" sz="1200" kern="1200" dirty="0">
                <a:solidFill>
                  <a:schemeClr val="tx1"/>
                </a:solidFill>
                <a:effectLst/>
                <a:latin typeface="+mn-lt"/>
                <a:ea typeface="+mn-ea"/>
                <a:cs typeface="+mn-cs"/>
              </a:rPr>
              <a:t>ს </a:t>
            </a:r>
            <a:r>
              <a:rPr lang="en-GB" sz="1200" kern="1200" dirty="0" err="1">
                <a:solidFill>
                  <a:schemeClr val="tx1"/>
                </a:solidFill>
                <a:effectLst/>
                <a:latin typeface="+mn-lt"/>
                <a:ea typeface="+mn-ea"/>
                <a:cs typeface="+mn-cs"/>
              </a:rPr>
              <a:t>სისტემების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დამკვიდრებისა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ფუნქციონირე</a:t>
            </a:r>
            <a:r>
              <a:rPr lang="en-GB" sz="1200" kern="1200" dirty="0" err="1">
                <a:solidFill>
                  <a:schemeClr val="tx1"/>
                </a:solidFill>
                <a:effectLst/>
                <a:latin typeface="+mn-lt"/>
                <a:ea typeface="+mn-ea"/>
                <a:cs typeface="+mn-cs"/>
              </a:rPr>
              <a:t>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კოორდინაციის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განხორციელების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ელექტრონული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ფოსტ</a:t>
            </a:r>
            <a:r>
              <a:rPr lang="ka-GE" sz="1200" kern="1200" dirty="0">
                <a:solidFill>
                  <a:schemeClr val="tx1"/>
                </a:solidFill>
                <a:effectLst/>
                <a:latin typeface="+mn-lt"/>
                <a:ea typeface="+mn-ea"/>
                <a:cs typeface="+mn-cs"/>
              </a:rPr>
              <a:t>ისა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მაუწყებლობის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მზადყოფნის</a:t>
            </a:r>
            <a:r>
              <a:rPr lang="en-GB" sz="1200" kern="1200" dirty="0">
                <a:solidFill>
                  <a:schemeClr val="tx1"/>
                </a:solidFill>
                <a:effectLst/>
                <a:latin typeface="+mn-lt"/>
                <a:ea typeface="+mn-ea"/>
                <a:cs typeface="+mn-cs"/>
              </a:rPr>
              <a:t>, IT </a:t>
            </a:r>
            <a:r>
              <a:rPr lang="en-GB" sz="1200" kern="1200" dirty="0" err="1">
                <a:solidFill>
                  <a:schemeClr val="tx1"/>
                </a:solidFill>
                <a:effectLst/>
                <a:latin typeface="+mn-lt"/>
                <a:ea typeface="+mn-ea"/>
                <a:cs typeface="+mn-cs"/>
              </a:rPr>
              <a:t>რესურსები</a:t>
            </a:r>
            <a:r>
              <a:rPr lang="ka-GE" sz="1200" kern="1200" dirty="0">
                <a:solidFill>
                  <a:schemeClr val="tx1"/>
                </a:solidFill>
                <a:effectLst/>
                <a:latin typeface="+mn-lt"/>
                <a:ea typeface="+mn-ea"/>
                <a:cs typeface="+mn-cs"/>
              </a:rPr>
              <a:t>ს დაცვის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აღდგენ</a:t>
            </a:r>
            <a:r>
              <a:rPr lang="ka-GE" sz="1200" kern="1200" dirty="0">
                <a:solidFill>
                  <a:schemeClr val="tx1"/>
                </a:solidFill>
                <a:effectLst/>
                <a:latin typeface="+mn-lt"/>
                <a:ea typeface="+mn-ea"/>
                <a:cs typeface="+mn-cs"/>
              </a:rPr>
              <a:t>ის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მდგრადი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ფუნქციონირებ</a:t>
            </a:r>
            <a:r>
              <a:rPr lang="ka-GE" sz="1200" kern="1200" dirty="0">
                <a:solidFill>
                  <a:schemeClr val="tx1"/>
                </a:solidFill>
                <a:effectLst/>
                <a:latin typeface="+mn-lt"/>
                <a:ea typeface="+mn-ea"/>
                <a:cs typeface="+mn-cs"/>
              </a:rPr>
              <a:t>ის უზრუნველსაყოფი ქმედებების ჩასატარებლად</a:t>
            </a:r>
            <a:r>
              <a:rPr lang="en-GB" sz="1200" kern="1200" dirty="0">
                <a:solidFill>
                  <a:schemeClr val="tx1"/>
                </a:solidFill>
                <a:effectLst/>
                <a:latin typeface="+mn-lt"/>
                <a:ea typeface="+mn-ea"/>
                <a:cs typeface="+mn-cs"/>
              </a:rPr>
              <a:t>.</a:t>
            </a: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გეგმებში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შედის</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ძნელადმისაწვდომ მოსახლეობაზე</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როგორიცაა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გარკვეული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ეთნიკური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უმცირესობები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ხანდაზმული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დიასახლისები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ა.შ</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წვდომის უზრუნველსაყოფი </a:t>
            </a:r>
            <a:r>
              <a:rPr lang="en-GB" sz="1200" kern="1200" dirty="0" err="1">
                <a:solidFill>
                  <a:schemeClr val="tx1"/>
                </a:solidFill>
                <a:effectLst/>
                <a:latin typeface="+mn-lt"/>
                <a:ea typeface="+mn-ea"/>
                <a:cs typeface="+mn-cs"/>
              </a:rPr>
              <a:t>სტრატეგიები</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22</a:t>
            </a:fld>
            <a:endParaRPr lang="en-US"/>
          </a:p>
        </p:txBody>
      </p:sp>
    </p:spTree>
    <p:extLst>
      <p:ext uri="{BB962C8B-B14F-4D97-AF65-F5344CB8AC3E}">
        <p14:creationId xmlns:p14="http://schemas.microsoft.com/office/powerpoint/2010/main" val="397628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i="1" kern="1200" dirty="0">
                <a:solidFill>
                  <a:schemeClr val="tx1"/>
                </a:solidFill>
                <a:effectLst/>
                <a:latin typeface="+mn-lt"/>
                <a:ea typeface="+mn-ea"/>
                <a:cs typeface="+mn-cs"/>
              </a:rPr>
              <a:t>კანონმდებლობა</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სამოქალაქო</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უსაფრთხოების</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ეროვნული</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გეგმის</a:t>
            </a:r>
            <a:r>
              <a:rPr lang="en-GB" sz="1200" kern="1200" dirty="0">
                <a:solidFill>
                  <a:schemeClr val="tx1"/>
                </a:solidFill>
                <a:effectLst/>
                <a:latin typeface="+mn-lt"/>
                <a:ea typeface="+mn-ea"/>
                <a:cs typeface="+mn-cs"/>
              </a:rPr>
              <a:t> 2 </a:t>
            </a:r>
            <a:r>
              <a:rPr lang="en-GB" sz="1200" kern="1200" dirty="0" err="1">
                <a:solidFill>
                  <a:schemeClr val="tx1"/>
                </a:solidFill>
                <a:effectLst/>
                <a:latin typeface="+mn-lt"/>
                <a:ea typeface="+mn-ea"/>
                <a:cs typeface="+mn-cs"/>
              </a:rPr>
              <a:t>ფუნქცია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ადგენს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იურიდიულ</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საქართველოში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საგანგებო</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რისკების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კომუნიკაციისთვის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ქმნის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საფუძველს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ქსელური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კავშირის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უზრუნველყოფ</a:t>
            </a:r>
            <a:r>
              <a:rPr lang="ka-GE" sz="1200" kern="1200" dirty="0">
                <a:solidFill>
                  <a:schemeClr val="tx1"/>
                </a:solidFill>
                <a:effectLst/>
                <a:latin typeface="+mn-lt"/>
                <a:ea typeface="+mn-ea"/>
                <a:cs typeface="+mn-cs"/>
              </a:rPr>
              <a:t>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გაფრთხილები</a:t>
            </a:r>
            <a:r>
              <a:rPr lang="ka-GE" sz="1200" kern="1200" dirty="0">
                <a:solidFill>
                  <a:schemeClr val="tx1"/>
                </a:solidFill>
                <a:effectLst/>
                <a:latin typeface="+mn-lt"/>
                <a:ea typeface="+mn-ea"/>
                <a:cs typeface="+mn-cs"/>
              </a:rPr>
              <a:t>ს </a:t>
            </a:r>
            <a:r>
              <a:rPr lang="en-GB" sz="1200" kern="1200" dirty="0" err="1">
                <a:solidFill>
                  <a:schemeClr val="tx1"/>
                </a:solidFill>
                <a:effectLst/>
                <a:latin typeface="+mn-lt"/>
                <a:ea typeface="+mn-ea"/>
                <a:cs typeface="+mn-cs"/>
              </a:rPr>
              <a:t>სისტემების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დამკვიდრებისა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ფუნქციონირე</a:t>
            </a:r>
            <a:r>
              <a:rPr lang="en-GB" sz="1200" kern="1200" dirty="0" err="1">
                <a:solidFill>
                  <a:schemeClr val="tx1"/>
                </a:solidFill>
                <a:effectLst/>
                <a:latin typeface="+mn-lt"/>
                <a:ea typeface="+mn-ea"/>
                <a:cs typeface="+mn-cs"/>
              </a:rPr>
              <a:t>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კოორდინაციის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განხორციელების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ელექტრონული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კომუნიკაციების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ფოსტ</a:t>
            </a:r>
            <a:r>
              <a:rPr lang="ka-GE" sz="1200" kern="1200" dirty="0">
                <a:solidFill>
                  <a:schemeClr val="tx1"/>
                </a:solidFill>
                <a:effectLst/>
                <a:latin typeface="+mn-lt"/>
                <a:ea typeface="+mn-ea"/>
                <a:cs typeface="+mn-cs"/>
              </a:rPr>
              <a:t>ისა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მაუწყებლობის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მზადყოფნის</a:t>
            </a:r>
            <a:r>
              <a:rPr lang="en-GB" sz="1200" kern="1200" dirty="0">
                <a:solidFill>
                  <a:schemeClr val="tx1"/>
                </a:solidFill>
                <a:effectLst/>
                <a:latin typeface="+mn-lt"/>
                <a:ea typeface="+mn-ea"/>
                <a:cs typeface="+mn-cs"/>
              </a:rPr>
              <a:t>, IT </a:t>
            </a:r>
            <a:r>
              <a:rPr lang="en-GB" sz="1200" kern="1200" dirty="0" err="1">
                <a:solidFill>
                  <a:schemeClr val="tx1"/>
                </a:solidFill>
                <a:effectLst/>
                <a:latin typeface="+mn-lt"/>
                <a:ea typeface="+mn-ea"/>
                <a:cs typeface="+mn-cs"/>
              </a:rPr>
              <a:t>რესურსები</a:t>
            </a:r>
            <a:r>
              <a:rPr lang="ka-GE" sz="1200" kern="1200" dirty="0">
                <a:solidFill>
                  <a:schemeClr val="tx1"/>
                </a:solidFill>
                <a:effectLst/>
                <a:latin typeface="+mn-lt"/>
                <a:ea typeface="+mn-ea"/>
                <a:cs typeface="+mn-cs"/>
              </a:rPr>
              <a:t>ს დაცვის</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აღდგენ</a:t>
            </a:r>
            <a:r>
              <a:rPr lang="ka-GE" sz="1200" kern="1200" dirty="0">
                <a:solidFill>
                  <a:schemeClr val="tx1"/>
                </a:solidFill>
                <a:effectLst/>
                <a:latin typeface="+mn-lt"/>
                <a:ea typeface="+mn-ea"/>
                <a:cs typeface="+mn-cs"/>
              </a:rPr>
              <a:t>ის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მდგრადი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ფუნქციონირებ</a:t>
            </a:r>
            <a:r>
              <a:rPr lang="ka-GE" sz="1200" kern="1200" dirty="0">
                <a:solidFill>
                  <a:schemeClr val="tx1"/>
                </a:solidFill>
                <a:effectLst/>
                <a:latin typeface="+mn-lt"/>
                <a:ea typeface="+mn-ea"/>
                <a:cs typeface="+mn-cs"/>
              </a:rPr>
              <a:t>ის უზრუნველსაყოფი ქმედებების ჩასატარებლად</a:t>
            </a:r>
            <a:r>
              <a:rPr lang="en-GB" sz="1200" kern="1200" dirty="0">
                <a:solidFill>
                  <a:schemeClr val="tx1"/>
                </a:solidFill>
                <a:effectLst/>
                <a:latin typeface="+mn-lt"/>
                <a:ea typeface="+mn-ea"/>
                <a:cs typeface="+mn-cs"/>
              </a:rPr>
              <a:t>.</a:t>
            </a: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გეგმებში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შედის</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ძნელადმისაწვდომ მოსახლეობაზე</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როგორიცაა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გარკვეული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ეთნიკური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უმცირესობები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ხანდაზმული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დიასახლისები</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და</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ა.შ</a:t>
            </a:r>
            <a:r>
              <a:rPr lang="en-GB"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წვდომის უზრუნველსაყოფი </a:t>
            </a:r>
            <a:r>
              <a:rPr lang="en-GB" sz="1200" kern="1200" dirty="0" err="1">
                <a:solidFill>
                  <a:schemeClr val="tx1"/>
                </a:solidFill>
                <a:effectLst/>
                <a:latin typeface="+mn-lt"/>
                <a:ea typeface="+mn-ea"/>
                <a:cs typeface="+mn-cs"/>
              </a:rPr>
              <a:t>სტრატეგიები</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23</a:t>
            </a:fld>
            <a:endParaRPr lang="en-US"/>
          </a:p>
        </p:txBody>
      </p:sp>
    </p:spTree>
    <p:extLst>
      <p:ext uri="{BB962C8B-B14F-4D97-AF65-F5344CB8AC3E}">
        <p14:creationId xmlns:p14="http://schemas.microsoft.com/office/powerpoint/2010/main" val="23342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27</a:t>
            </a:fld>
            <a:endParaRPr lang="en-US"/>
          </a:p>
        </p:txBody>
      </p:sp>
    </p:spTree>
    <p:extLst>
      <p:ext uri="{BB962C8B-B14F-4D97-AF65-F5344CB8AC3E}">
        <p14:creationId xmlns:p14="http://schemas.microsoft.com/office/powerpoint/2010/main" val="133827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3</a:t>
            </a:fld>
            <a:endParaRPr lang="en-US"/>
          </a:p>
        </p:txBody>
      </p:sp>
    </p:spTree>
    <p:extLst>
      <p:ext uri="{BB962C8B-B14F-4D97-AF65-F5344CB8AC3E}">
        <p14:creationId xmlns:p14="http://schemas.microsoft.com/office/powerpoint/2010/main" val="4286756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30</a:t>
            </a:fld>
            <a:endParaRPr lang="en-US"/>
          </a:p>
        </p:txBody>
      </p:sp>
    </p:spTree>
    <p:extLst>
      <p:ext uri="{BB962C8B-B14F-4D97-AF65-F5344CB8AC3E}">
        <p14:creationId xmlns:p14="http://schemas.microsoft.com/office/powerpoint/2010/main" val="65239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31</a:t>
            </a:fld>
            <a:endParaRPr lang="en-US"/>
          </a:p>
        </p:txBody>
      </p:sp>
    </p:spTree>
    <p:extLst>
      <p:ext uri="{BB962C8B-B14F-4D97-AF65-F5344CB8AC3E}">
        <p14:creationId xmlns:p14="http://schemas.microsoft.com/office/powerpoint/2010/main" val="212323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 (2014–2015) - აფრიკის ქვეყნებში ებოლას ვირუსით</a:t>
            </a:r>
          </a:p>
          <a:p>
            <a:r>
              <a:rPr lang="ka-GE" sz="1200" kern="1200" dirty="0">
                <a:solidFill>
                  <a:schemeClr val="tx1"/>
                </a:solidFill>
                <a:effectLst/>
                <a:latin typeface="+mn-lt"/>
                <a:ea typeface="+mn-ea"/>
                <a:cs typeface="+mn-cs"/>
              </a:rPr>
              <a:t> (2015-2016) - და ზიკას ვირუსით გამოწვეული დაავადებები, </a:t>
            </a:r>
          </a:p>
          <a:p>
            <a:r>
              <a:rPr lang="ka-GE" sz="1200" kern="1200" dirty="0">
                <a:solidFill>
                  <a:schemeClr val="tx1"/>
                </a:solidFill>
                <a:effectLst/>
                <a:latin typeface="+mn-lt"/>
                <a:ea typeface="+mn-ea"/>
                <a:cs typeface="+mn-cs"/>
              </a:rPr>
              <a:t>(2016) ყვითელი ცხელების  აფეთქებები</a:t>
            </a:r>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4</a:t>
            </a:fld>
            <a:endParaRPr lang="en-US"/>
          </a:p>
        </p:txBody>
      </p:sp>
    </p:spTree>
    <p:extLst>
      <p:ext uri="{BB962C8B-B14F-4D97-AF65-F5344CB8AC3E}">
        <p14:creationId xmlns:p14="http://schemas.microsoft.com/office/powerpoint/2010/main" val="84626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8</a:t>
            </a:fld>
            <a:endParaRPr lang="en-US"/>
          </a:p>
        </p:txBody>
      </p:sp>
    </p:spTree>
    <p:extLst>
      <p:ext uri="{BB962C8B-B14F-4D97-AF65-F5344CB8AC3E}">
        <p14:creationId xmlns:p14="http://schemas.microsoft.com/office/powerpoint/2010/main" val="67394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9</a:t>
            </a:fld>
            <a:endParaRPr lang="en-US"/>
          </a:p>
        </p:txBody>
      </p:sp>
    </p:spTree>
    <p:extLst>
      <p:ext uri="{BB962C8B-B14F-4D97-AF65-F5344CB8AC3E}">
        <p14:creationId xmlns:p14="http://schemas.microsoft.com/office/powerpoint/2010/main" val="184910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10</a:t>
            </a:fld>
            <a:endParaRPr lang="en-US"/>
          </a:p>
        </p:txBody>
      </p:sp>
    </p:spTree>
    <p:extLst>
      <p:ext uri="{BB962C8B-B14F-4D97-AF65-F5344CB8AC3E}">
        <p14:creationId xmlns:p14="http://schemas.microsoft.com/office/powerpoint/2010/main" val="179132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12</a:t>
            </a:fld>
            <a:endParaRPr lang="en-US"/>
          </a:p>
        </p:txBody>
      </p:sp>
    </p:spTree>
    <p:extLst>
      <p:ext uri="{BB962C8B-B14F-4D97-AF65-F5344CB8AC3E}">
        <p14:creationId xmlns:p14="http://schemas.microsoft.com/office/powerpoint/2010/main" val="249366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ეს არ გვინდა</a:t>
            </a:r>
            <a:endParaRPr lang="en-GB" dirty="0"/>
          </a:p>
        </p:txBody>
      </p:sp>
      <p:sp>
        <p:nvSpPr>
          <p:cNvPr id="4" name="Slide Number Placeholder 3"/>
          <p:cNvSpPr>
            <a:spLocks noGrp="1"/>
          </p:cNvSpPr>
          <p:nvPr>
            <p:ph type="sldNum" sz="quarter" idx="5"/>
          </p:nvPr>
        </p:nvSpPr>
        <p:spPr/>
        <p:txBody>
          <a:bodyPr/>
          <a:lstStyle/>
          <a:p>
            <a:fld id="{02325AAA-C9F0-46C8-BD9D-1969425E4E16}" type="slidenum">
              <a:rPr lang="en-US" smtClean="0"/>
              <a:t>13</a:t>
            </a:fld>
            <a:endParaRPr lang="en-US"/>
          </a:p>
        </p:txBody>
      </p:sp>
    </p:spTree>
    <p:extLst>
      <p:ext uri="{BB962C8B-B14F-4D97-AF65-F5344CB8AC3E}">
        <p14:creationId xmlns:p14="http://schemas.microsoft.com/office/powerpoint/2010/main" val="24057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5AAA-C9F0-46C8-BD9D-1969425E4E16}" type="slidenum">
              <a:rPr lang="en-US" smtClean="0"/>
              <a:t>14</a:t>
            </a:fld>
            <a:endParaRPr lang="en-US"/>
          </a:p>
        </p:txBody>
      </p:sp>
    </p:spTree>
    <p:extLst>
      <p:ext uri="{BB962C8B-B14F-4D97-AF65-F5344CB8AC3E}">
        <p14:creationId xmlns:p14="http://schemas.microsoft.com/office/powerpoint/2010/main" val="105522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7319" y="2192694"/>
            <a:ext cx="8637073" cy="1940940"/>
          </a:xfrm>
        </p:spPr>
        <p:txBody>
          <a:bodyPr bIns="0" anchor="b">
            <a:normAutofit/>
          </a:bodyPr>
          <a:lstStyle>
            <a:lvl1pPr algn="l">
              <a:defRPr sz="6600"/>
            </a:lvl1pPr>
          </a:lstStyle>
          <a:p>
            <a:r>
              <a:rPr lang="en-US" dirty="0"/>
              <a:t>Click to edit Master title style</a:t>
            </a:r>
          </a:p>
        </p:txBody>
      </p:sp>
      <p:sp>
        <p:nvSpPr>
          <p:cNvPr id="3" name="Subtitle 2"/>
          <p:cNvSpPr>
            <a:spLocks noGrp="1"/>
          </p:cNvSpPr>
          <p:nvPr>
            <p:ph type="subTitle" idx="1"/>
          </p:nvPr>
        </p:nvSpPr>
        <p:spPr>
          <a:xfrm>
            <a:off x="1287320" y="4133634"/>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7C663D5-6AA9-4BD2-976C-798A8E745AD9}" type="datetimeFigureOut">
              <a:rPr lang="en-US" smtClean="0"/>
              <a:t>29/07/20</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0678E983-AF09-49A5-B88D-BAE1BEA3DCBC}" type="slidenum">
              <a:rPr lang="en-US" smtClean="0"/>
              <a:t>‹#›</a:t>
            </a:fld>
            <a:endParaRPr lang="en-US"/>
          </a:p>
        </p:txBody>
      </p:sp>
      <p:sp>
        <p:nvSpPr>
          <p:cNvPr id="9" name="Rectangle 8"/>
          <p:cNvSpPr/>
          <p:nvPr userDrawn="1"/>
        </p:nvSpPr>
        <p:spPr>
          <a:xfrm>
            <a:off x="0" y="-65314"/>
            <a:ext cx="12192000" cy="187545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23990282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30270" y="1347286"/>
            <a:ext cx="9603275" cy="655273"/>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663D5-6AA9-4BD2-976C-798A8E745AD9}" type="datetimeFigureOut">
              <a:rPr lang="en-US" smtClean="0"/>
              <a:t>29/07/20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8E983-AF09-49A5-B88D-BAE1BEA3DCBC}"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9" name="Rectangle 8"/>
          <p:cNvSpPr/>
          <p:nvPr userDrawn="1"/>
        </p:nvSpPr>
        <p:spPr>
          <a:xfrm>
            <a:off x="0" y="-65314"/>
            <a:ext cx="12192000" cy="10730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14545669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663D5-6AA9-4BD2-976C-798A8E745AD9}" type="datetimeFigureOut">
              <a:rPr lang="en-US" smtClean="0"/>
              <a:t>29/07/20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8E983-AF09-49A5-B88D-BAE1BEA3DCBC}"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
        <p:nvSpPr>
          <p:cNvPr id="8" name="Rectangle 7"/>
          <p:cNvSpPr/>
          <p:nvPr userDrawn="1"/>
        </p:nvSpPr>
        <p:spPr>
          <a:xfrm>
            <a:off x="1127124" y="638508"/>
            <a:ext cx="9608287" cy="16392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ka-GE" sz="800" spc="40" dirty="0" smtClean="0">
                <a:solidFill>
                  <a:schemeClr val="bg1"/>
                </a:solidFill>
              </a:rPr>
              <a:t>რისკების კომუნიკაციის სტრატეგია</a:t>
            </a:r>
            <a:r>
              <a:rPr lang="en-US" sz="800" spc="40" dirty="0" smtClean="0">
                <a:solidFill>
                  <a:schemeClr val="bg1"/>
                </a:solidFill>
              </a:rPr>
              <a:t> </a:t>
            </a:r>
            <a:r>
              <a:rPr lang="en-GB" sz="800" b="1" kern="1200" spc="40" dirty="0" err="1" smtClean="0">
                <a:solidFill>
                  <a:schemeClr val="bg1"/>
                </a:solidFill>
                <a:effectLst/>
                <a:latin typeface="+mn-lt"/>
                <a:ea typeface="+mn-ea"/>
                <a:cs typeface="+mn-cs"/>
              </a:rPr>
              <a:t>საზოგადოებრივი</a:t>
            </a:r>
            <a:r>
              <a:rPr lang="en-GB" sz="800" b="1" kern="1200" spc="40" dirty="0" smtClean="0">
                <a:solidFill>
                  <a:schemeClr val="bg1"/>
                </a:solidFill>
                <a:effectLst/>
                <a:latin typeface="+mn-lt"/>
                <a:ea typeface="+mn-ea"/>
                <a:cs typeface="+mn-cs"/>
              </a:rPr>
              <a:t> </a:t>
            </a:r>
            <a:r>
              <a:rPr lang="en-GB" sz="800" b="1" kern="1200" spc="40" dirty="0" err="1" smtClean="0">
                <a:solidFill>
                  <a:schemeClr val="bg1"/>
                </a:solidFill>
                <a:effectLst/>
                <a:latin typeface="+mn-lt"/>
                <a:ea typeface="+mn-ea"/>
                <a:cs typeface="+mn-cs"/>
              </a:rPr>
              <a:t>ჯანმრთელობის</a:t>
            </a:r>
            <a:r>
              <a:rPr lang="en-GB" sz="800" b="1" kern="1200" spc="40" dirty="0" smtClean="0">
                <a:solidFill>
                  <a:schemeClr val="bg1"/>
                </a:solidFill>
                <a:effectLst/>
                <a:latin typeface="+mn-lt"/>
                <a:ea typeface="+mn-ea"/>
                <a:cs typeface="+mn-cs"/>
              </a:rPr>
              <a:t> </a:t>
            </a:r>
            <a:r>
              <a:rPr lang="en-GB" sz="800" b="1" kern="1200" spc="40" dirty="0" err="1" smtClean="0">
                <a:solidFill>
                  <a:schemeClr val="bg1"/>
                </a:solidFill>
                <a:effectLst/>
                <a:latin typeface="+mn-lt"/>
                <a:ea typeface="+mn-ea"/>
                <a:cs typeface="+mn-cs"/>
              </a:rPr>
              <a:t>კრიზისული</a:t>
            </a:r>
            <a:r>
              <a:rPr lang="en-GB" sz="800" b="1" kern="1200" spc="40" dirty="0" smtClean="0">
                <a:solidFill>
                  <a:schemeClr val="bg1"/>
                </a:solidFill>
                <a:effectLst/>
                <a:latin typeface="+mn-lt"/>
                <a:ea typeface="+mn-ea"/>
                <a:cs typeface="+mn-cs"/>
              </a:rPr>
              <a:t> </a:t>
            </a:r>
            <a:r>
              <a:rPr lang="en-GB" sz="800" b="1" kern="1200" spc="40" dirty="0" err="1" smtClean="0">
                <a:solidFill>
                  <a:schemeClr val="bg1"/>
                </a:solidFill>
                <a:effectLst/>
                <a:latin typeface="+mn-lt"/>
                <a:ea typeface="+mn-ea"/>
                <a:cs typeface="+mn-cs"/>
              </a:rPr>
              <a:t>სიტუაციების</a:t>
            </a:r>
            <a:r>
              <a:rPr lang="ka-GE" sz="800" b="1" kern="1200" spc="40" dirty="0" smtClean="0">
                <a:solidFill>
                  <a:schemeClr val="bg1"/>
                </a:solidFill>
                <a:effectLst/>
                <a:latin typeface="+mn-lt"/>
                <a:ea typeface="+mn-ea"/>
                <a:cs typeface="+mn-cs"/>
              </a:rPr>
              <a:t>თვის </a:t>
            </a:r>
            <a:r>
              <a:rPr lang="ka-GE" sz="800" spc="40" dirty="0" smtClean="0">
                <a:solidFill>
                  <a:schemeClr val="bg1"/>
                </a:solidFill>
              </a:rPr>
              <a:t> / </a:t>
            </a:r>
            <a:r>
              <a:rPr lang="en-US" sz="800" spc="40" dirty="0" smtClean="0">
                <a:solidFill>
                  <a:schemeClr val="bg1"/>
                </a:solidFill>
              </a:rPr>
              <a:t>Risks Communication Strategy for Public Health Emergencies</a:t>
            </a:r>
            <a:r>
              <a:rPr lang="en-US" sz="800" spc="40" baseline="0" dirty="0" smtClean="0">
                <a:solidFill>
                  <a:schemeClr val="bg1"/>
                </a:solidFill>
              </a:rPr>
              <a:t> in Georgia</a:t>
            </a:r>
            <a:endParaRPr lang="en-US" sz="800" spc="40" dirty="0">
              <a:solidFill>
                <a:schemeClr val="bg1"/>
              </a:solidFill>
            </a:endParaRPr>
          </a:p>
        </p:txBody>
      </p:sp>
    </p:spTree>
    <p:extLst>
      <p:ext uri="{BB962C8B-B14F-4D97-AF65-F5344CB8AC3E}">
        <p14:creationId xmlns:p14="http://schemas.microsoft.com/office/powerpoint/2010/main" val="9355016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0270" y="2012861"/>
            <a:ext cx="9603275" cy="1049235"/>
          </a:xfrm>
        </p:spPr>
        <p:txBody>
          <a:bodyPr/>
          <a:lstStyle/>
          <a:p>
            <a:r>
              <a:rPr lang="en-US"/>
              <a:t>Click to edit Master title style</a:t>
            </a:r>
            <a:endParaRPr lang="en-US" dirty="0"/>
          </a:p>
        </p:txBody>
      </p:sp>
      <p:sp>
        <p:nvSpPr>
          <p:cNvPr id="3" name="Content Placeholder 2"/>
          <p:cNvSpPr>
            <a:spLocks noGrp="1"/>
          </p:cNvSpPr>
          <p:nvPr>
            <p:ph idx="1"/>
          </p:nvPr>
        </p:nvSpPr>
        <p:spPr>
          <a:xfrm>
            <a:off x="1130270" y="3144415"/>
            <a:ext cx="9603275" cy="232192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97C663D5-6AA9-4BD2-976C-798A8E745AD9}" type="datetimeFigureOut">
              <a:rPr lang="en-US" smtClean="0"/>
              <a:t>29/07/20</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0678E983-AF09-49A5-B88D-BAE1BEA3DCBC}" type="slidenum">
              <a:rPr lang="en-US" smtClean="0"/>
              <a:t>‹#›</a:t>
            </a:fld>
            <a:endParaRPr lang="en-US"/>
          </a:p>
        </p:txBody>
      </p:sp>
      <p:sp>
        <p:nvSpPr>
          <p:cNvPr id="10" name="Rectangle 9"/>
          <p:cNvSpPr/>
          <p:nvPr userDrawn="1"/>
        </p:nvSpPr>
        <p:spPr>
          <a:xfrm>
            <a:off x="0" y="-65314"/>
            <a:ext cx="12192000" cy="187545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3256379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C663D5-6AA9-4BD2-976C-798A8E745AD9}" type="datetimeFigureOut">
              <a:rPr lang="en-US" smtClean="0"/>
              <a:t>29/07/20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8E983-AF09-49A5-B88D-BAE1BEA3DCBC}" type="slidenum">
              <a:rPr lang="en-US" smtClean="0"/>
              <a:t>‹#›</a:t>
            </a:fld>
            <a:endParaRPr lang="en-US"/>
          </a:p>
        </p:txBody>
      </p:sp>
      <p:sp>
        <p:nvSpPr>
          <p:cNvPr id="9" name="Rectangle 8"/>
          <p:cNvSpPr/>
          <p:nvPr userDrawn="1"/>
        </p:nvSpPr>
        <p:spPr>
          <a:xfrm>
            <a:off x="0" y="-65314"/>
            <a:ext cx="12192000" cy="187545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3721516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1210427"/>
            <a:ext cx="9605635" cy="806915"/>
          </a:xfrm>
        </p:spPr>
        <p:txBody>
          <a:bodyPr/>
          <a:lstStyle/>
          <a:p>
            <a:r>
              <a:rPr lang="en-US" dirty="0"/>
              <a:t>Click to edit Master title style</a:t>
            </a:r>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663D5-6AA9-4BD2-976C-798A8E745AD9}" type="datetimeFigureOut">
              <a:rPr lang="en-US" smtClean="0"/>
              <a:t>29/07/20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8E983-AF09-49A5-B88D-BAE1BEA3DCBC}" type="slidenum">
              <a:rPr lang="en-US" smtClean="0"/>
              <a:t>‹#›</a:t>
            </a:fld>
            <a:endParaRPr lang="en-US"/>
          </a:p>
        </p:txBody>
      </p:sp>
      <p:sp>
        <p:nvSpPr>
          <p:cNvPr id="10" name="Rectangle 9"/>
          <p:cNvSpPr/>
          <p:nvPr userDrawn="1"/>
        </p:nvSpPr>
        <p:spPr>
          <a:xfrm>
            <a:off x="0" y="-65314"/>
            <a:ext cx="12192000" cy="10730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2382046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1287624"/>
            <a:ext cx="9607661" cy="722031"/>
          </a:xfrm>
        </p:spPr>
        <p:txBody>
          <a:bodyPr/>
          <a:lstStyle/>
          <a:p>
            <a:r>
              <a:rPr lang="en-US" dirty="0"/>
              <a:t>Click to edit Master title style</a:t>
            </a:r>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C663D5-6AA9-4BD2-976C-798A8E745AD9}" type="datetimeFigureOut">
              <a:rPr lang="en-US" smtClean="0"/>
              <a:t>29/07/20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8E983-AF09-49A5-B88D-BAE1BEA3DCBC}" type="slidenum">
              <a:rPr lang="en-US" smtClean="0"/>
              <a:t>‹#›</a:t>
            </a:fld>
            <a:endParaRPr lang="en-US"/>
          </a:p>
        </p:txBody>
      </p:sp>
      <p:sp>
        <p:nvSpPr>
          <p:cNvPr id="12" name="Rectangle 11"/>
          <p:cNvSpPr/>
          <p:nvPr userDrawn="1"/>
        </p:nvSpPr>
        <p:spPr>
          <a:xfrm>
            <a:off x="0" y="-65314"/>
            <a:ext cx="12192000" cy="10730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21042487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30270" y="1402326"/>
            <a:ext cx="9603275" cy="60023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C663D5-6AA9-4BD2-976C-798A8E745AD9}" type="datetimeFigureOut">
              <a:rPr lang="en-US" smtClean="0"/>
              <a:t>29/07/20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8E983-AF09-49A5-B88D-BAE1BEA3DCBC}" type="slidenum">
              <a:rPr lang="en-US" smtClean="0"/>
              <a:t>‹#›</a:t>
            </a:fld>
            <a:endParaRPr lang="en-US"/>
          </a:p>
        </p:txBody>
      </p:sp>
      <p:sp>
        <p:nvSpPr>
          <p:cNvPr id="8" name="Rectangle 7"/>
          <p:cNvSpPr/>
          <p:nvPr userDrawn="1"/>
        </p:nvSpPr>
        <p:spPr>
          <a:xfrm>
            <a:off x="0" y="-65314"/>
            <a:ext cx="12192000" cy="10730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3547684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663D5-6AA9-4BD2-976C-798A8E745AD9}" type="datetimeFigureOut">
              <a:rPr lang="en-US" smtClean="0"/>
              <a:t>29/07/20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8E983-AF09-49A5-B88D-BAE1BEA3DCBC}" type="slidenum">
              <a:rPr lang="en-US" smtClean="0"/>
              <a:t>‹#›</a:t>
            </a:fld>
            <a:endParaRPr lang="en-US"/>
          </a:p>
        </p:txBody>
      </p:sp>
    </p:spTree>
    <p:extLst>
      <p:ext uri="{BB962C8B-B14F-4D97-AF65-F5344CB8AC3E}">
        <p14:creationId xmlns:p14="http://schemas.microsoft.com/office/powerpoint/2010/main" val="24738160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1402326"/>
            <a:ext cx="3275013" cy="187242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1402326"/>
            <a:ext cx="6012470" cy="405547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C663D5-6AA9-4BD2-976C-798A8E745AD9}" type="datetimeFigureOut">
              <a:rPr lang="en-US" smtClean="0"/>
              <a:t>29/07/20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8E983-AF09-49A5-B88D-BAE1BEA3DCBC}" type="slidenum">
              <a:rPr lang="en-US" smtClean="0"/>
              <a:t>‹#›</a:t>
            </a:fld>
            <a:endParaRPr lang="en-US"/>
          </a:p>
        </p:txBody>
      </p:sp>
      <p:sp>
        <p:nvSpPr>
          <p:cNvPr id="9" name="Rectangle 8"/>
          <p:cNvSpPr/>
          <p:nvPr userDrawn="1"/>
        </p:nvSpPr>
        <p:spPr>
          <a:xfrm>
            <a:off x="0" y="-65314"/>
            <a:ext cx="12192000" cy="10730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ka-GE" sz="1200" spc="40" dirty="0" smtClean="0">
                <a:solidFill>
                  <a:schemeClr val="bg1"/>
                </a:solidFill>
              </a:rPr>
              <a:t>რისკების კომუნიკაციის სტრატეგია</a:t>
            </a:r>
            <a:r>
              <a:rPr lang="en-US" sz="1200" spc="40" dirty="0" smtClean="0">
                <a:solidFill>
                  <a:schemeClr val="bg1"/>
                </a:solidFill>
              </a:rPr>
              <a:t> </a:t>
            </a:r>
            <a:r>
              <a:rPr lang="en-GB" sz="1200" b="1" kern="1200" spc="40" dirty="0" err="1" smtClean="0">
                <a:solidFill>
                  <a:schemeClr val="bg1"/>
                </a:solidFill>
                <a:effectLst/>
                <a:latin typeface="+mn-lt"/>
                <a:ea typeface="+mn-ea"/>
                <a:cs typeface="+mn-cs"/>
              </a:rPr>
              <a:t>საზოგადოებრივი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ჯანმრთელობის</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კრიზისული</a:t>
            </a:r>
            <a:r>
              <a:rPr lang="en-GB" sz="1200" b="1" kern="1200" spc="40" dirty="0" smtClean="0">
                <a:solidFill>
                  <a:schemeClr val="bg1"/>
                </a:solidFill>
                <a:effectLst/>
                <a:latin typeface="+mn-lt"/>
                <a:ea typeface="+mn-ea"/>
                <a:cs typeface="+mn-cs"/>
              </a:rPr>
              <a:t> </a:t>
            </a:r>
            <a:r>
              <a:rPr lang="en-GB" sz="1200" b="1" kern="1200" spc="40" dirty="0" err="1" smtClean="0">
                <a:solidFill>
                  <a:schemeClr val="bg1"/>
                </a:solidFill>
                <a:effectLst/>
                <a:latin typeface="+mn-lt"/>
                <a:ea typeface="+mn-ea"/>
                <a:cs typeface="+mn-cs"/>
              </a:rPr>
              <a:t>სიტუაციების</a:t>
            </a:r>
            <a:r>
              <a:rPr lang="ka-GE" sz="1200" b="1" kern="1200" spc="40" dirty="0" smtClean="0">
                <a:solidFill>
                  <a:schemeClr val="bg1"/>
                </a:solidFill>
                <a:effectLst/>
                <a:latin typeface="+mn-lt"/>
                <a:ea typeface="+mn-ea"/>
                <a:cs typeface="+mn-cs"/>
              </a:rPr>
              <a:t>თვის </a:t>
            </a:r>
            <a:endParaRPr lang="en-US" sz="1200" b="1" kern="1200" spc="40" dirty="0" smtClean="0">
              <a:solidFill>
                <a:schemeClr val="bg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1200" spc="40" dirty="0" smtClean="0">
                <a:solidFill>
                  <a:schemeClr val="bg1"/>
                </a:solidFill>
              </a:rPr>
              <a:t>Risks Communication Strategy for Public Health Emergencies</a:t>
            </a:r>
            <a:r>
              <a:rPr lang="en-US" sz="1200" spc="40" baseline="0" dirty="0" smtClean="0">
                <a:solidFill>
                  <a:schemeClr val="bg1"/>
                </a:solidFill>
              </a:rPr>
              <a:t> in Georgia</a:t>
            </a:r>
            <a:endParaRPr lang="en-US" sz="1200" spc="40" dirty="0">
              <a:solidFill>
                <a:schemeClr val="bg1"/>
              </a:solidFill>
            </a:endParaRPr>
          </a:p>
        </p:txBody>
      </p:sp>
    </p:spTree>
    <p:extLst>
      <p:ext uri="{BB962C8B-B14F-4D97-AF65-F5344CB8AC3E}">
        <p14:creationId xmlns:p14="http://schemas.microsoft.com/office/powerpoint/2010/main" val="16291586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97C663D5-6AA9-4BD2-976C-798A8E745AD9}" type="datetimeFigureOut">
              <a:rPr lang="en-US" smtClean="0"/>
              <a:t>29/07/20</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0678E983-AF09-49A5-B88D-BAE1BEA3DCBC}"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251827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Rectangle 12"/>
          <p:cNvSpPr/>
          <p:nvPr/>
        </p:nvSpPr>
        <p:spPr>
          <a:xfrm>
            <a:off x="0" y="468769"/>
            <a:ext cx="12192000" cy="5647024"/>
          </a:xfrm>
          <a:prstGeom prst="rect">
            <a:avLst/>
          </a:prstGeom>
          <a:gradFill flip="none" rotWithShape="1">
            <a:gsLst>
              <a:gs pos="72000">
                <a:schemeClr val="bg2">
                  <a:alpha val="0"/>
                  <a:lumMod val="0"/>
                  <a:lumOff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7C663D5-6AA9-4BD2-976C-798A8E745AD9}" type="datetimeFigureOut">
              <a:rPr lang="en-US" smtClean="0"/>
              <a:t>29/07/20</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0678E983-AF09-49A5-B88D-BAE1BEA3DCBC}" type="slidenum">
              <a:rPr lang="en-US" smtClean="0"/>
              <a:t>‹#›</a:t>
            </a:fld>
            <a:endParaRPr lang="en-US"/>
          </a:p>
        </p:txBody>
      </p:sp>
      <p:sp>
        <p:nvSpPr>
          <p:cNvPr id="7" name="Rectangle 6"/>
          <p:cNvSpPr/>
          <p:nvPr userDrawn="1"/>
        </p:nvSpPr>
        <p:spPr>
          <a:xfrm>
            <a:off x="1" y="6115793"/>
            <a:ext cx="12192000" cy="74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137138" y="6167261"/>
            <a:ext cx="3589538" cy="631917"/>
            <a:chOff x="3263052" y="6097147"/>
            <a:chExt cx="4423435" cy="778720"/>
          </a:xfrm>
        </p:grpSpPr>
        <p:pic>
          <p:nvPicPr>
            <p:cNvPr id="11" name="Picture 10"/>
            <p:cNvPicPr/>
            <p:nvPr userDrawn="1"/>
          </p:nvPicPr>
          <p:blipFill>
            <a:blip r:embed="rId13" cstate="print">
              <a:extLst>
                <a:ext uri="{28A0092B-C50C-407E-A947-70E740481C1C}">
                  <a14:useLocalDpi xmlns:a14="http://schemas.microsoft.com/office/drawing/2010/main" val="0"/>
                </a:ext>
              </a:extLst>
            </a:blip>
            <a:stretch>
              <a:fillRect/>
            </a:stretch>
          </p:blipFill>
          <p:spPr>
            <a:xfrm>
              <a:off x="7232195" y="6134438"/>
              <a:ext cx="454292" cy="691992"/>
            </a:xfrm>
            <a:prstGeom prst="rect">
              <a:avLst/>
            </a:prstGeom>
          </p:spPr>
        </p:pic>
        <p:pic>
          <p:nvPicPr>
            <p:cNvPr id="15" name="Picture 14"/>
            <p:cNvPicPr/>
            <p:nvPr userDrawn="1"/>
          </p:nvPicPr>
          <p:blipFill>
            <a:blip r:embed="rId14" cstate="print">
              <a:extLst>
                <a:ext uri="{28A0092B-C50C-407E-A947-70E740481C1C}">
                  <a14:useLocalDpi xmlns:a14="http://schemas.microsoft.com/office/drawing/2010/main" val="0"/>
                </a:ext>
              </a:extLst>
            </a:blip>
            <a:stretch>
              <a:fillRect/>
            </a:stretch>
          </p:blipFill>
          <p:spPr>
            <a:xfrm>
              <a:off x="3263052" y="6185024"/>
              <a:ext cx="736044" cy="602969"/>
            </a:xfrm>
            <a:prstGeom prst="rect">
              <a:avLst/>
            </a:prstGeom>
          </p:spPr>
        </p:pic>
        <p:pic>
          <p:nvPicPr>
            <p:cNvPr id="16" name="Picture 15"/>
            <p:cNvPicPr/>
            <p:nvPr userDrawn="1"/>
          </p:nvPicPr>
          <p:blipFill>
            <a:blip r:embed="rId15" cstate="print">
              <a:extLst>
                <a:ext uri="{28A0092B-C50C-407E-A947-70E740481C1C}">
                  <a14:useLocalDpi xmlns:a14="http://schemas.microsoft.com/office/drawing/2010/main" val="0"/>
                </a:ext>
              </a:extLst>
            </a:blip>
            <a:stretch>
              <a:fillRect/>
            </a:stretch>
          </p:blipFill>
          <p:spPr>
            <a:xfrm>
              <a:off x="4298363" y="6296443"/>
              <a:ext cx="392801" cy="432725"/>
            </a:xfrm>
            <a:prstGeom prst="rect">
              <a:avLst/>
            </a:prstGeom>
          </p:spPr>
        </p:pic>
        <p:pic>
          <p:nvPicPr>
            <p:cNvPr id="17" name="Picture 16"/>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167830" y="6258355"/>
              <a:ext cx="665836" cy="470812"/>
            </a:xfrm>
            <a:prstGeom prst="rect">
              <a:avLst/>
            </a:prstGeom>
            <a:noFill/>
            <a:ln>
              <a:noFill/>
            </a:ln>
          </p:spPr>
        </p:pic>
        <p:pic>
          <p:nvPicPr>
            <p:cNvPr id="18" name="Picture 17"/>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967564" y="6097147"/>
              <a:ext cx="1103148" cy="778720"/>
            </a:xfrm>
            <a:prstGeom prst="rect">
              <a:avLst/>
            </a:prstGeom>
            <a:noFill/>
            <a:ln>
              <a:noFill/>
            </a:ln>
          </p:spPr>
        </p:pic>
      </p:grpSp>
    </p:spTree>
    <p:extLst>
      <p:ext uri="{BB962C8B-B14F-4D97-AF65-F5344CB8AC3E}">
        <p14:creationId xmlns:p14="http://schemas.microsoft.com/office/powerpoint/2010/main" val="4860908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323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6546E-9B58-064D-9A82-AA5C2CD740BD}"/>
              </a:ext>
            </a:extLst>
          </p:cNvPr>
          <p:cNvSpPr>
            <a:spLocks noGrp="1"/>
          </p:cNvSpPr>
          <p:nvPr>
            <p:ph type="title"/>
          </p:nvPr>
        </p:nvSpPr>
        <p:spPr>
          <a:xfrm>
            <a:off x="1118547" y="2223877"/>
            <a:ext cx="9603275" cy="1049235"/>
          </a:xfrm>
        </p:spPr>
        <p:txBody>
          <a:bodyPr>
            <a:normAutofit/>
          </a:bodyPr>
          <a:lstStyle/>
          <a:p>
            <a:pPr algn="ctr"/>
            <a:r>
              <a:rPr lang="ka-GE" b="1" dirty="0"/>
              <a:t>რისკის კომუნიკაციის სარგებელი</a:t>
            </a:r>
            <a:r>
              <a:rPr lang="x-none" dirty="0"/>
              <a:t/>
            </a:r>
            <a:br>
              <a:rPr lang="x-none" dirty="0"/>
            </a:br>
            <a:endParaRPr lang="x-none" dirty="0"/>
          </a:p>
        </p:txBody>
      </p:sp>
      <p:sp>
        <p:nvSpPr>
          <p:cNvPr id="3" name="Content Placeholder 2">
            <a:extLst>
              <a:ext uri="{FF2B5EF4-FFF2-40B4-BE49-F238E27FC236}">
                <a16:creationId xmlns="" xmlns:a16="http://schemas.microsoft.com/office/drawing/2014/main" id="{0A26898B-028E-344B-BBB2-171F450EF326}"/>
              </a:ext>
            </a:extLst>
          </p:cNvPr>
          <p:cNvSpPr>
            <a:spLocks noGrp="1"/>
          </p:cNvSpPr>
          <p:nvPr>
            <p:ph idx="1"/>
          </p:nvPr>
        </p:nvSpPr>
        <p:spPr>
          <a:xfrm>
            <a:off x="838200" y="3118339"/>
            <a:ext cx="10515600" cy="2825262"/>
          </a:xfrm>
        </p:spPr>
        <p:txBody>
          <a:bodyPr>
            <a:normAutofit fontScale="70000" lnSpcReduction="20000"/>
          </a:bodyPr>
          <a:lstStyle/>
          <a:p>
            <a:pPr>
              <a:buFont typeface="Wingdings" panose="05000000000000000000" pitchFamily="2" charset="2"/>
              <a:buChar char="§"/>
            </a:pPr>
            <a:r>
              <a:rPr lang="ka-GE" sz="2400" dirty="0"/>
              <a:t>სრულფასოვანი მონაწილეობა გადაწყვეტილების მიღებაში სრულად ინფორმირებულ საზოგადოებას ქმნის</a:t>
            </a:r>
          </a:p>
          <a:p>
            <a:pPr>
              <a:buFont typeface="Wingdings" panose="05000000000000000000" pitchFamily="2" charset="2"/>
              <a:buChar char="§"/>
            </a:pPr>
            <a:r>
              <a:rPr lang="ka-GE" sz="2400" dirty="0"/>
              <a:t>შეზღუდული რესურსების შეფასება და გადაწყვეტილების მიღებისას რთული არჩევანის გაკეთება</a:t>
            </a:r>
          </a:p>
          <a:p>
            <a:pPr>
              <a:buFont typeface="Wingdings" panose="05000000000000000000" pitchFamily="2" charset="2"/>
              <a:buChar char="§"/>
            </a:pPr>
            <a:r>
              <a:rPr lang="ka-GE" sz="2400" dirty="0"/>
              <a:t>კოორდინაციის გაძლიერება</a:t>
            </a:r>
          </a:p>
          <a:p>
            <a:pPr>
              <a:buFont typeface="Wingdings" panose="05000000000000000000" pitchFamily="2" charset="2"/>
              <a:buChar char="§"/>
            </a:pPr>
            <a:r>
              <a:rPr lang="ka-GE" sz="2400" dirty="0"/>
              <a:t>თანამშრომლობა და ვალდებულებები სხვადასხვა სამთავრობო დონეზე</a:t>
            </a:r>
          </a:p>
          <a:p>
            <a:pPr>
              <a:buFont typeface="Wingdings" panose="05000000000000000000" pitchFamily="2" charset="2"/>
              <a:buChar char="§"/>
            </a:pPr>
            <a:r>
              <a:rPr lang="ka-GE" sz="2400" dirty="0"/>
              <a:t>ექსპერტთა და მთავრობის მიმართ ნდობის გაზრდა</a:t>
            </a:r>
          </a:p>
          <a:p>
            <a:pPr>
              <a:buFont typeface="Wingdings" panose="05000000000000000000" pitchFamily="2" charset="2"/>
              <a:buChar char="§"/>
            </a:pPr>
            <a:r>
              <a:rPr lang="ka-GE" sz="2400" dirty="0"/>
              <a:t>გაუმჯობესებული სამუშაო ურთიერთობები ინტერესთა მრავალფეროვან  ჯგუფებს შორის.</a:t>
            </a:r>
            <a:endParaRPr lang="x-none" sz="2400" dirty="0"/>
          </a:p>
        </p:txBody>
      </p:sp>
    </p:spTree>
    <p:extLst>
      <p:ext uri="{BB962C8B-B14F-4D97-AF65-F5344CB8AC3E}">
        <p14:creationId xmlns:p14="http://schemas.microsoft.com/office/powerpoint/2010/main" val="3276910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38A4E0-3DA7-4848-98EE-8C7154A6837F}"/>
              </a:ext>
            </a:extLst>
          </p:cNvPr>
          <p:cNvSpPr>
            <a:spLocks noGrp="1"/>
          </p:cNvSpPr>
          <p:nvPr>
            <p:ph type="title"/>
          </p:nvPr>
        </p:nvSpPr>
        <p:spPr>
          <a:xfrm>
            <a:off x="1130270" y="2223877"/>
            <a:ext cx="9603275" cy="1049235"/>
          </a:xfrm>
        </p:spPr>
        <p:txBody>
          <a:bodyPr/>
          <a:lstStyle/>
          <a:p>
            <a:pPr algn="ctr"/>
            <a:r>
              <a:rPr lang="ka-GE" b="1" dirty="0"/>
              <a:t>რისკის კომუნიკაციის ბარიერები </a:t>
            </a:r>
            <a:r>
              <a:rPr lang="x-none" dirty="0"/>
              <a:t/>
            </a:r>
            <a:br>
              <a:rPr lang="x-none" dirty="0"/>
            </a:br>
            <a:endParaRPr lang="x-none" dirty="0"/>
          </a:p>
        </p:txBody>
      </p:sp>
      <p:sp>
        <p:nvSpPr>
          <p:cNvPr id="3" name="Content Placeholder 2">
            <a:extLst>
              <a:ext uri="{FF2B5EF4-FFF2-40B4-BE49-F238E27FC236}">
                <a16:creationId xmlns="" xmlns:a16="http://schemas.microsoft.com/office/drawing/2014/main" id="{2561C7F9-5C81-5040-9B02-5F441DA3EB8F}"/>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ka-GE" sz="2800" dirty="0"/>
              <a:t>განსხვავებული აღქმა</a:t>
            </a:r>
          </a:p>
          <a:p>
            <a:pPr>
              <a:buFont typeface="Wingdings" panose="05000000000000000000" pitchFamily="2" charset="2"/>
              <a:buChar char="§"/>
            </a:pPr>
            <a:r>
              <a:rPr lang="ka-GE" sz="2800" dirty="0"/>
              <a:t>ნდობა და სანდოობა</a:t>
            </a:r>
            <a:endParaRPr lang="x-none" sz="2800" dirty="0"/>
          </a:p>
          <a:p>
            <a:pPr>
              <a:buFont typeface="Wingdings" panose="05000000000000000000" pitchFamily="2" charset="2"/>
              <a:buChar char="§"/>
            </a:pPr>
            <a:r>
              <a:rPr lang="ka-GE" sz="2800" dirty="0"/>
              <a:t>სოციალური და ეკონომიკური სარგებელი </a:t>
            </a:r>
          </a:p>
          <a:p>
            <a:pPr>
              <a:buFont typeface="Wingdings" panose="05000000000000000000" pitchFamily="2" charset="2"/>
              <a:buChar char="§"/>
            </a:pPr>
            <a:r>
              <a:rPr lang="ka-GE" sz="2800" dirty="0"/>
              <a:t>კულტურა</a:t>
            </a:r>
          </a:p>
          <a:p>
            <a:pPr>
              <a:buFont typeface="Wingdings" panose="05000000000000000000" pitchFamily="2" charset="2"/>
              <a:buChar char="§"/>
            </a:pPr>
            <a:r>
              <a:rPr lang="ka-GE" sz="2800" dirty="0"/>
              <a:t>ინფოდემია და დეზინფორმაცია</a:t>
            </a:r>
            <a:endParaRPr lang="x-none" sz="2800" dirty="0"/>
          </a:p>
        </p:txBody>
      </p:sp>
    </p:spTree>
    <p:extLst>
      <p:ext uri="{BB962C8B-B14F-4D97-AF65-F5344CB8AC3E}">
        <p14:creationId xmlns:p14="http://schemas.microsoft.com/office/powerpoint/2010/main" val="88862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D188E-0E45-0E4C-9CEE-25855E561D37}"/>
              </a:ext>
            </a:extLst>
          </p:cNvPr>
          <p:cNvSpPr>
            <a:spLocks noGrp="1"/>
          </p:cNvSpPr>
          <p:nvPr>
            <p:ph type="title"/>
          </p:nvPr>
        </p:nvSpPr>
        <p:spPr/>
        <p:txBody>
          <a:bodyPr>
            <a:noAutofit/>
          </a:bodyPr>
          <a:lstStyle/>
          <a:p>
            <a:pPr algn="ctr"/>
            <a:r>
              <a:rPr lang="ka-GE" sz="2900" b="1" dirty="0"/>
              <a:t>ჯანმოს რისკის კომუნიკაციის ეფექტურობის მთავარი პრინციპები  </a:t>
            </a:r>
            <a:endParaRPr lang="x-none" sz="2900" dirty="0"/>
          </a:p>
        </p:txBody>
      </p:sp>
      <p:sp>
        <p:nvSpPr>
          <p:cNvPr id="3" name="Content Placeholder 2">
            <a:extLst>
              <a:ext uri="{FF2B5EF4-FFF2-40B4-BE49-F238E27FC236}">
                <a16:creationId xmlns="" xmlns:a16="http://schemas.microsoft.com/office/drawing/2014/main" id="{BE635054-6AD9-5E46-860B-6817C099911E}"/>
              </a:ext>
            </a:extLst>
          </p:cNvPr>
          <p:cNvSpPr>
            <a:spLocks noGrp="1"/>
          </p:cNvSpPr>
          <p:nvPr>
            <p:ph sz="half" idx="1"/>
          </p:nvPr>
        </p:nvSpPr>
        <p:spPr>
          <a:xfrm>
            <a:off x="1131052" y="2010584"/>
            <a:ext cx="4966834" cy="3293852"/>
          </a:xfrm>
        </p:spPr>
        <p:txBody>
          <a:bodyPr>
            <a:noAutofit/>
          </a:bodyPr>
          <a:lstStyle/>
          <a:p>
            <a:pPr>
              <a:buFont typeface="Wingdings" panose="05000000000000000000" pitchFamily="2" charset="2"/>
              <a:buChar char="§"/>
            </a:pPr>
            <a:r>
              <a:rPr lang="ka-GE" b="1" dirty="0"/>
              <a:t>იყავი პირველი! - დროულობა </a:t>
            </a:r>
          </a:p>
          <a:p>
            <a:pPr>
              <a:buFont typeface="Wingdings" panose="05000000000000000000" pitchFamily="2" charset="2"/>
              <a:buChar char="§"/>
            </a:pPr>
            <a:r>
              <a:rPr lang="ka-GE" b="1" dirty="0"/>
              <a:t>იყავი მართალი! - გაურკვევლობის კომუნიკაცია</a:t>
            </a:r>
            <a:endParaRPr lang="ka-GE" b="1" dirty="0">
              <a:effectLst/>
            </a:endParaRPr>
          </a:p>
          <a:p>
            <a:pPr>
              <a:buFont typeface="Wingdings" panose="05000000000000000000" pitchFamily="2" charset="2"/>
              <a:buChar char="§"/>
            </a:pPr>
            <a:r>
              <a:rPr lang="ka-GE" b="1" dirty="0"/>
              <a:t>იყავი სანდო! - ნდობის შექმნა და შენარჩუნება </a:t>
            </a:r>
          </a:p>
          <a:p>
            <a:pPr>
              <a:buFont typeface="Wingdings" panose="05000000000000000000" pitchFamily="2" charset="2"/>
              <a:buChar char="§"/>
            </a:pPr>
            <a:r>
              <a:rPr lang="ka-GE" b="1" dirty="0"/>
              <a:t>იყავი გამჭვირვალე! - გამჭვირვალობა</a:t>
            </a:r>
            <a:endParaRPr lang="x-none" b="1" dirty="0"/>
          </a:p>
          <a:p>
            <a:pPr>
              <a:buFont typeface="Wingdings" panose="05000000000000000000" pitchFamily="2" charset="2"/>
              <a:buChar char="§"/>
            </a:pPr>
            <a:r>
              <a:rPr lang="ka-GE" b="1" dirty="0"/>
              <a:t>გამოხატე თანაგრძნობა და პატივისცემა! </a:t>
            </a:r>
            <a:r>
              <a:rPr lang="ka-GE" dirty="0"/>
              <a:t>- </a:t>
            </a:r>
            <a:r>
              <a:rPr lang="ka-GE" b="1" dirty="0"/>
              <a:t>ემპათია </a:t>
            </a:r>
          </a:p>
        </p:txBody>
      </p:sp>
      <p:sp>
        <p:nvSpPr>
          <p:cNvPr id="4" name="Content Placeholder 3">
            <a:extLst>
              <a:ext uri="{FF2B5EF4-FFF2-40B4-BE49-F238E27FC236}">
                <a16:creationId xmlns="" xmlns:a16="http://schemas.microsoft.com/office/drawing/2014/main" id="{E3CB7027-4530-476C-AAE4-346A938F990E}"/>
              </a:ext>
            </a:extLst>
          </p:cNvPr>
          <p:cNvSpPr>
            <a:spLocks noGrp="1"/>
          </p:cNvSpPr>
          <p:nvPr>
            <p:ph sz="half" idx="2"/>
          </p:nvPr>
        </p:nvSpPr>
        <p:spPr>
          <a:xfrm>
            <a:off x="6513617" y="2017342"/>
            <a:ext cx="4645152" cy="3287094"/>
          </a:xfrm>
        </p:spPr>
        <p:txBody>
          <a:bodyPr>
            <a:normAutofit fontScale="92500" lnSpcReduction="20000"/>
          </a:bodyPr>
          <a:lstStyle/>
          <a:p>
            <a:pPr>
              <a:buFont typeface="Wingdings" panose="05000000000000000000" pitchFamily="2" charset="2"/>
              <a:buChar char="§"/>
            </a:pPr>
            <a:r>
              <a:rPr lang="ka-GE" sz="2200" b="1" dirty="0"/>
              <a:t>მოუსმინე! </a:t>
            </a:r>
            <a:r>
              <a:rPr lang="ka-GE" sz="2200" dirty="0"/>
              <a:t>- </a:t>
            </a:r>
            <a:r>
              <a:rPr lang="ka-GE" sz="2200" b="1" dirty="0"/>
              <a:t>საზოგადოების დამოკიდებულების/აღქმის მოსმენა და გაგება </a:t>
            </a:r>
          </a:p>
          <a:p>
            <a:pPr>
              <a:buFont typeface="Wingdings" panose="05000000000000000000" pitchFamily="2" charset="2"/>
              <a:buChar char="§"/>
            </a:pPr>
            <a:r>
              <a:rPr lang="ka-GE" sz="2200" b="1" dirty="0"/>
              <a:t>ჩართე და მოუწოდე ქმედებისაკენ! </a:t>
            </a:r>
          </a:p>
          <a:p>
            <a:pPr>
              <a:buFont typeface="Wingdings" panose="05000000000000000000" pitchFamily="2" charset="2"/>
              <a:buChar char="§"/>
            </a:pPr>
            <a:r>
              <a:rPr lang="ka-GE" sz="2200" b="1" dirty="0"/>
              <a:t>დაგეგმე! </a:t>
            </a:r>
            <a:r>
              <a:rPr lang="ka-GE" sz="2200" dirty="0"/>
              <a:t>- </a:t>
            </a:r>
            <a:r>
              <a:rPr lang="ka-GE" sz="2200" b="1" dirty="0"/>
              <a:t>დაგეგმვა, შესაძლებლობების გაძლიერება, საზოგადოებასთან და მედიასთან ურთიერთობა, სისტემებისა და სტრუქტურების ჩამოყალიბება</a:t>
            </a:r>
            <a:endParaRPr lang="x-none" sz="2200" dirty="0"/>
          </a:p>
          <a:p>
            <a:endParaRPr lang="en-GB" dirty="0"/>
          </a:p>
        </p:txBody>
      </p:sp>
    </p:spTree>
    <p:extLst>
      <p:ext uri="{BB962C8B-B14F-4D97-AF65-F5344CB8AC3E}">
        <p14:creationId xmlns:p14="http://schemas.microsoft.com/office/powerpoint/2010/main" val="1719199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72CFE4-382A-AE47-84AB-0342B68AF652}"/>
              </a:ext>
            </a:extLst>
          </p:cNvPr>
          <p:cNvSpPr>
            <a:spLocks noGrp="1"/>
          </p:cNvSpPr>
          <p:nvPr>
            <p:ph type="title"/>
          </p:nvPr>
        </p:nvSpPr>
        <p:spPr>
          <a:xfrm>
            <a:off x="1017037" y="2242993"/>
            <a:ext cx="10515600" cy="1325563"/>
          </a:xfrm>
        </p:spPr>
        <p:txBody>
          <a:bodyPr>
            <a:normAutofit/>
          </a:bodyPr>
          <a:lstStyle/>
          <a:p>
            <a:pPr algn="ctr"/>
            <a:r>
              <a:rPr lang="ka-GE" sz="2800" b="1" dirty="0"/>
              <a:t>წარმატებული რისკის კომუნიკაციის განხორციელებისათვის საჭირო დაშვებები და წინაპირობა</a:t>
            </a:r>
            <a:endParaRPr lang="x-none" sz="2800" b="1" dirty="0"/>
          </a:p>
        </p:txBody>
      </p:sp>
      <p:sp>
        <p:nvSpPr>
          <p:cNvPr id="3" name="Content Placeholder 2">
            <a:extLst>
              <a:ext uri="{FF2B5EF4-FFF2-40B4-BE49-F238E27FC236}">
                <a16:creationId xmlns="" xmlns:a16="http://schemas.microsoft.com/office/drawing/2014/main" id="{27EBABCB-9E05-6F4C-9867-C8CF2F63A0C6}"/>
              </a:ext>
            </a:extLst>
          </p:cNvPr>
          <p:cNvSpPr>
            <a:spLocks noGrp="1"/>
          </p:cNvSpPr>
          <p:nvPr>
            <p:ph idx="1"/>
          </p:nvPr>
        </p:nvSpPr>
        <p:spPr>
          <a:xfrm>
            <a:off x="811763" y="3364523"/>
            <a:ext cx="10926147" cy="2532184"/>
          </a:xfrm>
        </p:spPr>
        <p:txBody>
          <a:bodyPr>
            <a:normAutofit fontScale="77500" lnSpcReduction="20000"/>
          </a:bodyPr>
          <a:lstStyle/>
          <a:p>
            <a:pPr>
              <a:buFont typeface="Wingdings" panose="05000000000000000000" pitchFamily="2" charset="2"/>
              <a:buChar char="§"/>
            </a:pPr>
            <a:r>
              <a:rPr lang="ka-GE" sz="1800" dirty="0"/>
              <a:t>რისკის აღქმა და არა რისკის მეცნიერული შეფასება, განაპირობებს ადამიანის ქცევას. </a:t>
            </a:r>
          </a:p>
          <a:p>
            <a:pPr>
              <a:buFont typeface="Wingdings" panose="05000000000000000000" pitchFamily="2" charset="2"/>
              <a:buChar char="§"/>
            </a:pPr>
            <a:r>
              <a:rPr lang="ka-GE" sz="1800" dirty="0"/>
              <a:t>ადამიანები მსჯელობენ და გადაწყვეტილებას ღებულობენ საკუთარი გამოცდილებიდან გამომდინარე. რისკების კომუნიკაცია უნდა იყოს კონტექსტზე მორგებული.</a:t>
            </a:r>
            <a:endParaRPr lang="x-none" sz="1800" dirty="0"/>
          </a:p>
          <a:p>
            <a:pPr>
              <a:buFont typeface="Wingdings" panose="05000000000000000000" pitchFamily="2" charset="2"/>
              <a:buChar char="§"/>
            </a:pPr>
            <a:r>
              <a:rPr lang="ka-GE" sz="1800" dirty="0"/>
              <a:t>ადამიანებს ახასიათებთ „ჯოგური ქცევა“. მნიშვნელოვანია ლიდერების და თემზე გავლენის მომხდენი პირების სწორად იდენტიფიცირება და  ჩართვა.</a:t>
            </a:r>
          </a:p>
          <a:p>
            <a:pPr>
              <a:buFont typeface="Wingdings" panose="05000000000000000000" pitchFamily="2" charset="2"/>
              <a:buChar char="§"/>
            </a:pPr>
            <a:r>
              <a:rPr lang="ka-GE" sz="1800" dirty="0"/>
              <a:t>საზოგადოებრივი ჯანმრთელობის ინტერვენციისთვის ქცევითი ცვლილებები არის პროცესი და არა მოვლენა. ის მოითხოვს კომუნიკაციის მრავალ გზას, რომელიც სტრატეგიულად მეორდება მრავალჯერადად, მრავალი წყაროდან</a:t>
            </a:r>
          </a:p>
          <a:p>
            <a:pPr>
              <a:buFont typeface="Wingdings" panose="05000000000000000000" pitchFamily="2" charset="2"/>
              <a:buChar char="§"/>
            </a:pPr>
            <a:r>
              <a:rPr lang="ka-GE" sz="1800" dirty="0"/>
              <a:t>კრიზისულ სიტუაციაში ადამიანები ირაციონალურები ხდებიან, ამიტომ რისკის კომუნიკაცია მიმართული უნდა იყოს ადამიანთა გულსა და ინსტინქტებზე ზეგავლენის მოსაპოვებლად</a:t>
            </a:r>
            <a:endParaRPr lang="x-none" sz="1800" dirty="0"/>
          </a:p>
          <a:p>
            <a:endParaRPr lang="x-none" sz="2400" dirty="0"/>
          </a:p>
          <a:p>
            <a:endParaRPr lang="x-none" sz="2400" dirty="0"/>
          </a:p>
          <a:p>
            <a:endParaRPr lang="x-none" sz="2400" dirty="0"/>
          </a:p>
        </p:txBody>
      </p:sp>
    </p:spTree>
    <p:extLst>
      <p:ext uri="{BB962C8B-B14F-4D97-AF65-F5344CB8AC3E}">
        <p14:creationId xmlns:p14="http://schemas.microsoft.com/office/powerpoint/2010/main" val="421662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10E39C-0BBA-1044-BE16-FBD1956E6DA3}"/>
              </a:ext>
            </a:extLst>
          </p:cNvPr>
          <p:cNvSpPr>
            <a:spLocks noGrp="1"/>
          </p:cNvSpPr>
          <p:nvPr>
            <p:ph type="title"/>
          </p:nvPr>
        </p:nvSpPr>
        <p:spPr>
          <a:xfrm>
            <a:off x="1130270" y="2165261"/>
            <a:ext cx="9603275" cy="1049235"/>
          </a:xfrm>
        </p:spPr>
        <p:txBody>
          <a:bodyPr>
            <a:normAutofit/>
          </a:bodyPr>
          <a:lstStyle/>
          <a:p>
            <a:pPr algn="ctr"/>
            <a:r>
              <a:rPr lang="ka-GE" sz="2900" b="1" dirty="0">
                <a:solidFill>
                  <a:srgbClr val="000000"/>
                </a:solidFill>
                <a:latin typeface="Arial Unicode MS" panose="020B0604020202020204" pitchFamily="34" charset="-128"/>
                <a:ea typeface="Calibri" panose="020F0502020204030204" pitchFamily="34" charset="0"/>
              </a:rPr>
              <a:t>ინფოდემია და დეზინფორმაცია</a:t>
            </a:r>
            <a:endParaRPr lang="x-none" sz="2900" dirty="0"/>
          </a:p>
        </p:txBody>
      </p:sp>
      <p:sp>
        <p:nvSpPr>
          <p:cNvPr id="3" name="Content Placeholder 2">
            <a:extLst>
              <a:ext uri="{FF2B5EF4-FFF2-40B4-BE49-F238E27FC236}">
                <a16:creationId xmlns="" xmlns:a16="http://schemas.microsoft.com/office/drawing/2014/main" id="{78382D0A-3305-8941-B548-5E134A5E6AE1}"/>
              </a:ext>
            </a:extLst>
          </p:cNvPr>
          <p:cNvSpPr>
            <a:spLocks noGrp="1"/>
          </p:cNvSpPr>
          <p:nvPr>
            <p:ph idx="1"/>
          </p:nvPr>
        </p:nvSpPr>
        <p:spPr>
          <a:xfrm>
            <a:off x="724179" y="2883876"/>
            <a:ext cx="10743641" cy="3001109"/>
          </a:xfrm>
        </p:spPr>
        <p:txBody>
          <a:bodyPr>
            <a:normAutofit fontScale="85000" lnSpcReduction="10000"/>
          </a:bodyPr>
          <a:lstStyle/>
          <a:p>
            <a:pPr>
              <a:buFont typeface="Wingdings" panose="05000000000000000000" pitchFamily="2" charset="2"/>
              <a:buChar char="§"/>
            </a:pPr>
            <a:r>
              <a:rPr lang="ka-GE" dirty="0"/>
              <a:t>გლობალურად, მობილურ ტელეფონებზე, ისევე როგორც სოციალურ მედიაზე ინტერნეტით წვდომის გაზრდამ  ინფორმაციის ექსპონენციალური წარმოშობა და მისი მიღების შესაძლო გზების რაოდნობის ზრდა განაპირობა, რამაც ინფორმაციის ეპიდემია ან ინფოდემია გამოიწვია. </a:t>
            </a:r>
          </a:p>
          <a:p>
            <a:pPr>
              <a:buFont typeface="Wingdings" panose="05000000000000000000" pitchFamily="2" charset="2"/>
              <a:buChar char="§"/>
            </a:pPr>
            <a:r>
              <a:rPr lang="ka-GE" dirty="0"/>
              <a:t>ინფოდემიამ თავის მხრივ გამოიწვია დეზინფორმაციის (ყალბი ან არასწორი ინფორმაციაა, რომელიც მიზნად ისახავს ადამიანების შეცდომაში შეყვანას) გავრცელების დაჩქარება და გაძლიერება.</a:t>
            </a:r>
            <a:endParaRPr lang="en-GB" dirty="0"/>
          </a:p>
          <a:p>
            <a:pPr>
              <a:buFont typeface="Wingdings" panose="05000000000000000000" pitchFamily="2" charset="2"/>
              <a:buChar char="§"/>
            </a:pPr>
            <a:r>
              <a:rPr lang="ka-GE" dirty="0"/>
              <a:t>დეზინფომრაცია გავლენას ახდენს არამარტო ინდივიდებზე, არამედ, მთლიანად საზოგადოებაზე და ცხოვრების ყველა ასპექტზე, განსაკუთრებით ადამიანების ფსიქიკურ ჯანმრთელობაზე. შედეგად ის აზიანებს და საფრთხეს უქმნის გლობალური ჯანმრთელობის სისტემის მიღწევებსა და მდგრადობას.</a:t>
            </a:r>
            <a:endParaRPr lang="x-none" dirty="0"/>
          </a:p>
        </p:txBody>
      </p:sp>
    </p:spTree>
    <p:extLst>
      <p:ext uri="{BB962C8B-B14F-4D97-AF65-F5344CB8AC3E}">
        <p14:creationId xmlns:p14="http://schemas.microsoft.com/office/powerpoint/2010/main" val="3193516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75AFAE-8695-44A9-9787-92D13002D356}"/>
              </a:ext>
            </a:extLst>
          </p:cNvPr>
          <p:cNvSpPr>
            <a:spLocks noGrp="1"/>
          </p:cNvSpPr>
          <p:nvPr>
            <p:ph type="title"/>
          </p:nvPr>
        </p:nvSpPr>
        <p:spPr>
          <a:xfrm>
            <a:off x="1323187" y="2256576"/>
            <a:ext cx="9603275" cy="1049235"/>
          </a:xfrm>
        </p:spPr>
        <p:txBody>
          <a:bodyPr>
            <a:normAutofit/>
          </a:bodyPr>
          <a:lstStyle/>
          <a:p>
            <a:pPr algn="ctr"/>
            <a:r>
              <a:rPr lang="ka-GE" sz="2900" b="1" dirty="0"/>
              <a:t>დეზინფოდემიის 4 ძირითადი ფორმა, </a:t>
            </a:r>
            <a:r>
              <a:rPr lang="en-GB" sz="2900" b="1" dirty="0"/>
              <a:t>UNESCO</a:t>
            </a:r>
            <a:r>
              <a:rPr lang="ka-GE" sz="2900" b="1" dirty="0"/>
              <a:t> </a:t>
            </a:r>
            <a:endParaRPr lang="en-GB" sz="2900" b="1" dirty="0"/>
          </a:p>
        </p:txBody>
      </p:sp>
      <p:sp>
        <p:nvSpPr>
          <p:cNvPr id="3" name="Content Placeholder 2">
            <a:extLst>
              <a:ext uri="{FF2B5EF4-FFF2-40B4-BE49-F238E27FC236}">
                <a16:creationId xmlns="" xmlns:a16="http://schemas.microsoft.com/office/drawing/2014/main" id="{C8B82B91-9474-46DE-8A50-3216529B29D9}"/>
              </a:ext>
            </a:extLst>
          </p:cNvPr>
          <p:cNvSpPr>
            <a:spLocks noGrp="1"/>
          </p:cNvSpPr>
          <p:nvPr>
            <p:ph idx="1"/>
          </p:nvPr>
        </p:nvSpPr>
        <p:spPr>
          <a:xfrm>
            <a:off x="1904129" y="3250097"/>
            <a:ext cx="9158216" cy="2203489"/>
          </a:xfrm>
        </p:spPr>
        <p:txBody>
          <a:bodyPr>
            <a:normAutofit fontScale="85000" lnSpcReduction="20000"/>
          </a:bodyPr>
          <a:lstStyle/>
          <a:p>
            <a:pPr marL="0" indent="0">
              <a:lnSpc>
                <a:spcPct val="100000"/>
              </a:lnSpc>
              <a:spcAft>
                <a:spcPts val="1200"/>
              </a:spcAft>
              <a:buNone/>
            </a:pPr>
            <a:r>
              <a:rPr lang="ka-GE" sz="2400" dirty="0"/>
              <a:t>ემოციური თხრობის კონსტრუქციები და მიმები</a:t>
            </a:r>
            <a:r>
              <a:rPr lang="ka-GE" sz="2400" dirty="0" smtClean="0"/>
              <a:t>.</a:t>
            </a:r>
            <a:endParaRPr lang="ka-GE" sz="1200" dirty="0"/>
          </a:p>
          <a:p>
            <a:pPr marL="0" indent="0">
              <a:lnSpc>
                <a:spcPct val="100000"/>
              </a:lnSpc>
              <a:spcAft>
                <a:spcPts val="1200"/>
              </a:spcAft>
              <a:buNone/>
            </a:pPr>
            <a:r>
              <a:rPr lang="ka-GE" sz="2400" dirty="0"/>
              <a:t>ფალსიფიცირებული ვებგვერდები და ავტორიტეტული პირები </a:t>
            </a:r>
            <a:endParaRPr lang="ka-GE" dirty="0"/>
          </a:p>
          <a:p>
            <a:pPr marL="0" indent="0">
              <a:lnSpc>
                <a:spcPct val="100000"/>
              </a:lnSpc>
              <a:spcAft>
                <a:spcPts val="1200"/>
              </a:spcAft>
              <a:buNone/>
            </a:pPr>
            <a:r>
              <a:rPr lang="ka-GE" sz="2400" dirty="0"/>
              <a:t>თაღლითურად შეცვლილი, გაყალბებული ან კონტექსტიდან ამოგდებული გამოსახულებები და ვიდეო. </a:t>
            </a:r>
            <a:endParaRPr lang="ka-GE" sz="400" dirty="0"/>
          </a:p>
          <a:p>
            <a:pPr marL="0" indent="0">
              <a:lnSpc>
                <a:spcPct val="100000"/>
              </a:lnSpc>
              <a:spcAft>
                <a:spcPts val="1200"/>
              </a:spcAft>
              <a:buNone/>
            </a:pPr>
            <a:r>
              <a:rPr lang="ka-GE" sz="2400" dirty="0"/>
              <a:t>დეზინფორმაციის ინფილტრატორებისა და ორკესტრირებული კამპანიები. </a:t>
            </a:r>
            <a:endParaRPr lang="en-GB" sz="2400" dirty="0"/>
          </a:p>
        </p:txBody>
      </p:sp>
      <p:pic>
        <p:nvPicPr>
          <p:cNvPr id="5" name="Picture 4">
            <a:extLst>
              <a:ext uri="{FF2B5EF4-FFF2-40B4-BE49-F238E27FC236}">
                <a16:creationId xmlns="" xmlns:a16="http://schemas.microsoft.com/office/drawing/2014/main" id="{442C919A-CD05-49D6-A250-1A29E4AE2FBD}"/>
              </a:ext>
            </a:extLst>
          </p:cNvPr>
          <p:cNvPicPr>
            <a:picLocks noChangeAspect="1"/>
          </p:cNvPicPr>
          <p:nvPr/>
        </p:nvPicPr>
        <p:blipFill>
          <a:blip r:embed="rId3"/>
          <a:stretch>
            <a:fillRect/>
          </a:stretch>
        </p:blipFill>
        <p:spPr>
          <a:xfrm rot="10800000" flipV="1">
            <a:off x="1300238" y="3250097"/>
            <a:ext cx="434975" cy="345836"/>
          </a:xfrm>
          <a:prstGeom prst="rect">
            <a:avLst/>
          </a:prstGeom>
        </p:spPr>
      </p:pic>
      <p:pic>
        <p:nvPicPr>
          <p:cNvPr id="11" name="Picture 10">
            <a:extLst>
              <a:ext uri="{FF2B5EF4-FFF2-40B4-BE49-F238E27FC236}">
                <a16:creationId xmlns="" xmlns:a16="http://schemas.microsoft.com/office/drawing/2014/main" id="{BC212C41-F377-402B-9F8C-F8AEDFDC89D6}"/>
              </a:ext>
            </a:extLst>
          </p:cNvPr>
          <p:cNvPicPr>
            <a:picLocks noChangeAspect="1"/>
          </p:cNvPicPr>
          <p:nvPr/>
        </p:nvPicPr>
        <p:blipFill>
          <a:blip r:embed="rId4"/>
          <a:stretch>
            <a:fillRect/>
          </a:stretch>
        </p:blipFill>
        <p:spPr>
          <a:xfrm rot="10800000" flipV="1">
            <a:off x="1322470" y="4504459"/>
            <a:ext cx="404208" cy="395767"/>
          </a:xfrm>
          <a:prstGeom prst="rect">
            <a:avLst/>
          </a:prstGeom>
        </p:spPr>
      </p:pic>
      <p:pic>
        <p:nvPicPr>
          <p:cNvPr id="13" name="Picture 12">
            <a:extLst>
              <a:ext uri="{FF2B5EF4-FFF2-40B4-BE49-F238E27FC236}">
                <a16:creationId xmlns="" xmlns:a16="http://schemas.microsoft.com/office/drawing/2014/main" id="{1F04C183-9970-49F6-836F-B5D00D9C35B3}"/>
              </a:ext>
            </a:extLst>
          </p:cNvPr>
          <p:cNvPicPr>
            <a:picLocks noChangeAspect="1"/>
          </p:cNvPicPr>
          <p:nvPr/>
        </p:nvPicPr>
        <p:blipFill>
          <a:blip r:embed="rId5"/>
          <a:stretch>
            <a:fillRect/>
          </a:stretch>
        </p:blipFill>
        <p:spPr>
          <a:xfrm rot="10800000" flipV="1">
            <a:off x="1323187" y="3781241"/>
            <a:ext cx="412026" cy="401982"/>
          </a:xfrm>
          <a:prstGeom prst="rect">
            <a:avLst/>
          </a:prstGeom>
        </p:spPr>
      </p:pic>
      <p:pic>
        <p:nvPicPr>
          <p:cNvPr id="15" name="Picture 14">
            <a:extLst>
              <a:ext uri="{FF2B5EF4-FFF2-40B4-BE49-F238E27FC236}">
                <a16:creationId xmlns="" xmlns:a16="http://schemas.microsoft.com/office/drawing/2014/main" id="{73B5EAB7-8D99-4BE2-AA77-E702116E8D44}"/>
              </a:ext>
            </a:extLst>
          </p:cNvPr>
          <p:cNvPicPr>
            <a:picLocks noChangeAspect="1"/>
          </p:cNvPicPr>
          <p:nvPr/>
        </p:nvPicPr>
        <p:blipFill>
          <a:blip r:embed="rId6"/>
          <a:stretch>
            <a:fillRect/>
          </a:stretch>
        </p:blipFill>
        <p:spPr>
          <a:xfrm rot="10800000" flipV="1">
            <a:off x="1322469" y="5091749"/>
            <a:ext cx="434975" cy="374657"/>
          </a:xfrm>
          <a:prstGeom prst="rect">
            <a:avLst/>
          </a:prstGeom>
        </p:spPr>
      </p:pic>
    </p:spTree>
    <p:extLst>
      <p:ext uri="{BB962C8B-B14F-4D97-AF65-F5344CB8AC3E}">
        <p14:creationId xmlns:p14="http://schemas.microsoft.com/office/powerpoint/2010/main" val="1065775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10E39C-0BBA-1044-BE16-FBD1956E6DA3}"/>
              </a:ext>
            </a:extLst>
          </p:cNvPr>
          <p:cNvSpPr>
            <a:spLocks noGrp="1"/>
          </p:cNvSpPr>
          <p:nvPr>
            <p:ph type="title"/>
          </p:nvPr>
        </p:nvSpPr>
        <p:spPr>
          <a:xfrm>
            <a:off x="561702" y="2226786"/>
            <a:ext cx="10868297" cy="1049235"/>
          </a:xfrm>
        </p:spPr>
        <p:txBody>
          <a:bodyPr>
            <a:normAutofit fontScale="90000"/>
          </a:bodyPr>
          <a:lstStyle/>
          <a:p>
            <a:pPr algn="ctr"/>
            <a:r>
              <a:rPr lang="ka-GE" b="1" dirty="0">
                <a:solidFill>
                  <a:srgbClr val="000000"/>
                </a:solidFill>
                <a:latin typeface="Arial Unicode MS" panose="020B0604020202020204" pitchFamily="34" charset="-128"/>
                <a:ea typeface="Calibri" panose="020F0502020204030204" pitchFamily="34" charset="0"/>
              </a:rPr>
              <a:t>ინფოდემიის მართვა და დეზინდოფორმაციაზე რეაგირება</a:t>
            </a:r>
            <a:br>
              <a:rPr lang="ka-GE" b="1" dirty="0">
                <a:solidFill>
                  <a:srgbClr val="000000"/>
                </a:solidFill>
                <a:latin typeface="Arial Unicode MS" panose="020B0604020202020204" pitchFamily="34" charset="-128"/>
                <a:ea typeface="Calibri" panose="020F0502020204030204" pitchFamily="34" charset="0"/>
              </a:rPr>
            </a:br>
            <a:r>
              <a:rPr lang="ka-GE" b="1" dirty="0">
                <a:solidFill>
                  <a:srgbClr val="000000"/>
                </a:solidFill>
                <a:latin typeface="Arial Unicode MS" panose="020B0604020202020204" pitchFamily="34" charset="-128"/>
                <a:ea typeface="Calibri" panose="020F0502020204030204" pitchFamily="34" charset="0"/>
              </a:rPr>
              <a:t>ჯანმოს რეკომენდაციები </a:t>
            </a:r>
            <a:r>
              <a:rPr lang="x-none" dirty="0">
                <a:latin typeface="Calibri" panose="020F0502020204030204" pitchFamily="34" charset="0"/>
                <a:ea typeface="Calibri" panose="020F0502020204030204" pitchFamily="34" charset="0"/>
              </a:rPr>
              <a:t/>
            </a:r>
            <a:br>
              <a:rPr lang="x-none" dirty="0">
                <a:latin typeface="Calibri" panose="020F0502020204030204" pitchFamily="34" charset="0"/>
                <a:ea typeface="Calibri" panose="020F0502020204030204" pitchFamily="34" charset="0"/>
              </a:rPr>
            </a:br>
            <a:endParaRPr lang="x-none" dirty="0"/>
          </a:p>
        </p:txBody>
      </p:sp>
      <p:sp>
        <p:nvSpPr>
          <p:cNvPr id="3" name="Content Placeholder 2">
            <a:extLst>
              <a:ext uri="{FF2B5EF4-FFF2-40B4-BE49-F238E27FC236}">
                <a16:creationId xmlns="" xmlns:a16="http://schemas.microsoft.com/office/drawing/2014/main" id="{78382D0A-3305-8941-B548-5E134A5E6AE1}"/>
              </a:ext>
            </a:extLst>
          </p:cNvPr>
          <p:cNvSpPr>
            <a:spLocks noGrp="1"/>
          </p:cNvSpPr>
          <p:nvPr>
            <p:ph idx="1"/>
          </p:nvPr>
        </p:nvSpPr>
        <p:spPr>
          <a:xfrm>
            <a:off x="1136467" y="3387969"/>
            <a:ext cx="9718765" cy="2801815"/>
          </a:xfrm>
        </p:spPr>
        <p:txBody>
          <a:bodyPr>
            <a:normAutofit fontScale="70000" lnSpcReduction="20000"/>
          </a:bodyPr>
          <a:lstStyle/>
          <a:p>
            <a:pPr>
              <a:buFont typeface="Wingdings" panose="05000000000000000000" pitchFamily="2" charset="2"/>
              <a:buChar char="§"/>
            </a:pPr>
            <a:r>
              <a:rPr lang="ka-GE" b="1" dirty="0"/>
              <a:t>ინტერვენციები და გზავნილები უნდა ეფუძნებოდეს მეცნიერებას და მტკიცებულებებს</a:t>
            </a:r>
            <a:r>
              <a:rPr lang="ka-GE" dirty="0"/>
              <a:t>, ვრცელდებოდეს მოქალაქეებზე და საშუალება მისცეს მათ საზოგადოებრივი ჯანმრთელობის საგანგებო სიტუაციებში მიიღონ საკუთარი თავისა და თემების დაცვისთვის ინფორმირებული გადაწყვეტილებები </a:t>
            </a:r>
          </a:p>
          <a:p>
            <a:pPr>
              <a:buFont typeface="Wingdings" panose="05000000000000000000" pitchFamily="2" charset="2"/>
              <a:buChar char="§"/>
            </a:pPr>
            <a:r>
              <a:rPr lang="ka-GE" b="1" dirty="0"/>
              <a:t>ცოდნა უნდა „გადაითარგმნოს“ საზოგადოების ყველა ფენისთვის </a:t>
            </a:r>
            <a:r>
              <a:rPr lang="ka-GE" dirty="0"/>
              <a:t>გასაგებ და ხელმისაწვდომ ქცევის შეცვლის პრაქტიკულ/ქმედით გზავნილებად. მნიშვნელოვანია გამოყენებული პლატფორმების და გზავნილების კულტურული და კონტექსტუალური მგრძნობელობა და ადგილობრივ ენებზე თარგმნა</a:t>
            </a:r>
          </a:p>
          <a:p>
            <a:pPr>
              <a:buFont typeface="Wingdings" panose="05000000000000000000" pitchFamily="2" charset="2"/>
              <a:buChar char="§"/>
            </a:pPr>
            <a:r>
              <a:rPr lang="ka-GE" b="1" dirty="0"/>
              <a:t>მთავრობებმა უნდა გაითვალისწინონ მნიშვნელოვანი თემები/საზოგადოებები</a:t>
            </a:r>
            <a:r>
              <a:rPr lang="ka-GE" dirty="0"/>
              <a:t>, რათა მათი წუხილების და ინფორმაციის საჭიროებების გათვალისწინებით შეიმუშაონ რეკომენდაციები და გზავნილები</a:t>
            </a:r>
          </a:p>
          <a:p>
            <a:pPr marL="0" indent="0">
              <a:buNone/>
            </a:pPr>
            <a:endParaRPr lang="x-none" dirty="0"/>
          </a:p>
        </p:txBody>
      </p:sp>
    </p:spTree>
    <p:extLst>
      <p:ext uri="{BB962C8B-B14F-4D97-AF65-F5344CB8AC3E}">
        <p14:creationId xmlns:p14="http://schemas.microsoft.com/office/powerpoint/2010/main" val="2816008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F383019-5C6D-1C44-9658-C86CF6DE7042}"/>
              </a:ext>
            </a:extLst>
          </p:cNvPr>
          <p:cNvSpPr>
            <a:spLocks noGrp="1"/>
          </p:cNvSpPr>
          <p:nvPr>
            <p:ph idx="1"/>
          </p:nvPr>
        </p:nvSpPr>
        <p:spPr>
          <a:xfrm>
            <a:off x="891137" y="3341077"/>
            <a:ext cx="10235554" cy="2602524"/>
          </a:xfrm>
        </p:spPr>
        <p:txBody>
          <a:bodyPr>
            <a:normAutofit fontScale="40000" lnSpcReduction="20000"/>
          </a:bodyPr>
          <a:lstStyle/>
          <a:p>
            <a:pPr marL="0" indent="0" algn="ctr">
              <a:buNone/>
            </a:pPr>
            <a:endParaRPr lang="ka-GE" sz="4200" b="1" dirty="0"/>
          </a:p>
          <a:p>
            <a:pPr>
              <a:buFont typeface="Wingdings" panose="05000000000000000000" pitchFamily="2" charset="2"/>
              <a:buChar char="§"/>
            </a:pPr>
            <a:r>
              <a:rPr lang="ka-GE" sz="3600" dirty="0"/>
              <a:t>ინფორმაციის გავლენის ანალიზის და გაძლიერების მიზნით, ყველა სექტორში, მ.შ. (და არამხოლოდ) სოციალურ მედიას და ტექნოლოგიურ სექტროს, აკადემიასა და სამოქალაქო საზოგადოებაში უნდა შეიქმნას </a:t>
            </a:r>
            <a:r>
              <a:rPr lang="ka-GE" sz="3600" b="1" dirty="0"/>
              <a:t>სტრატეგიული პარტნიორობა</a:t>
            </a:r>
            <a:r>
              <a:rPr lang="ka-GE" sz="3600" dirty="0"/>
              <a:t>.</a:t>
            </a:r>
            <a:r>
              <a:rPr lang="x-none" sz="3600" dirty="0"/>
              <a:t> </a:t>
            </a:r>
            <a:endParaRPr lang="ka-GE" sz="3600" dirty="0"/>
          </a:p>
          <a:p>
            <a:pPr>
              <a:buFont typeface="Wingdings" panose="05000000000000000000" pitchFamily="2" charset="2"/>
              <a:buChar char="§"/>
            </a:pPr>
            <a:r>
              <a:rPr lang="ka-GE" sz="3600" dirty="0"/>
              <a:t>ჯანდაცვის ორგანოებმა უნდა უზრუნველყონ, რომ ზემოხსენებული </a:t>
            </a:r>
            <a:r>
              <a:rPr lang="ka-GE" sz="3600" b="1" dirty="0"/>
              <a:t>ღონისძიებები დაფუძნებული იყოს სანდო ინფორმაციაზე, </a:t>
            </a:r>
            <a:r>
              <a:rPr lang="ka-GE" sz="3600" dirty="0"/>
              <a:t>რომელიც დაეხმარება  გავრცელებული ინფორმაციისა  და ინფორმაციულ ნაკადში, ცვლილებების გაცნობიერებაში და თემებში არსებულ დეზინფორმაციის იდენტიფიცირებაში</a:t>
            </a:r>
          </a:p>
          <a:p>
            <a:pPr>
              <a:buFont typeface="Wingdings" panose="05000000000000000000" pitchFamily="2" charset="2"/>
              <a:buChar char="§"/>
            </a:pPr>
            <a:r>
              <a:rPr lang="ka-GE" sz="3600" dirty="0"/>
              <a:t>ინფოდემიის და სხვა დაავადებების ეპიდაფეთქების გამოცდილებიდან </a:t>
            </a:r>
            <a:r>
              <a:rPr lang="ka-GE" sz="3600" b="1" dirty="0"/>
              <a:t>უნდა შემუშავდეს ინფოდემიური მართვის მიდგომები</a:t>
            </a:r>
            <a:r>
              <a:rPr lang="ka-GE" sz="3600" dirty="0"/>
              <a:t>, რათა ხელი შეუწყოს მზადყოფნისა და რეაგირების და რისკების შემცირების შესახებ ინფორმაციის მიწოდებას და მათ გავრცელებას მეცნიერული მონაცემების და სოციალურ-ქცევითი და სხვა კვლევების საშუალებით.</a:t>
            </a:r>
            <a:r>
              <a:rPr lang="x-none" sz="3600" dirty="0">
                <a:effectLst/>
              </a:rPr>
              <a:t> </a:t>
            </a:r>
            <a:endParaRPr lang="x-none" sz="3600" dirty="0"/>
          </a:p>
        </p:txBody>
      </p:sp>
      <p:sp>
        <p:nvSpPr>
          <p:cNvPr id="4" name="Title 1">
            <a:extLst>
              <a:ext uri="{FF2B5EF4-FFF2-40B4-BE49-F238E27FC236}">
                <a16:creationId xmlns="" xmlns:a16="http://schemas.microsoft.com/office/drawing/2014/main" id="{F3A94B65-5C3B-4B45-9F95-CCADB80A3237}"/>
              </a:ext>
            </a:extLst>
          </p:cNvPr>
          <p:cNvSpPr>
            <a:spLocks noGrp="1"/>
          </p:cNvSpPr>
          <p:nvPr>
            <p:ph type="title"/>
          </p:nvPr>
        </p:nvSpPr>
        <p:spPr>
          <a:xfrm>
            <a:off x="574765" y="2179893"/>
            <a:ext cx="10868297" cy="1049235"/>
          </a:xfrm>
        </p:spPr>
        <p:txBody>
          <a:bodyPr>
            <a:normAutofit fontScale="90000"/>
          </a:bodyPr>
          <a:lstStyle/>
          <a:p>
            <a:pPr algn="ctr"/>
            <a:r>
              <a:rPr lang="ka-GE" b="1" dirty="0">
                <a:solidFill>
                  <a:srgbClr val="000000"/>
                </a:solidFill>
                <a:latin typeface="Arial Unicode MS" panose="020B0604020202020204" pitchFamily="34" charset="-128"/>
                <a:ea typeface="Calibri" panose="020F0502020204030204" pitchFamily="34" charset="0"/>
              </a:rPr>
              <a:t>ინფოდემიის მართვა და დეზინდოფორმაციაზე რეაგირება</a:t>
            </a:r>
            <a:br>
              <a:rPr lang="ka-GE" b="1" dirty="0">
                <a:solidFill>
                  <a:srgbClr val="000000"/>
                </a:solidFill>
                <a:latin typeface="Arial Unicode MS" panose="020B0604020202020204" pitchFamily="34" charset="-128"/>
                <a:ea typeface="Calibri" panose="020F0502020204030204" pitchFamily="34" charset="0"/>
              </a:rPr>
            </a:br>
            <a:r>
              <a:rPr lang="ka-GE" b="1" dirty="0">
                <a:solidFill>
                  <a:srgbClr val="000000"/>
                </a:solidFill>
                <a:latin typeface="Arial Unicode MS" panose="020B0604020202020204" pitchFamily="34" charset="-128"/>
                <a:ea typeface="Calibri" panose="020F0502020204030204" pitchFamily="34" charset="0"/>
              </a:rPr>
              <a:t>ჯანმოს რეკომენდაციები</a:t>
            </a:r>
            <a:br>
              <a:rPr lang="ka-GE" b="1" dirty="0">
                <a:solidFill>
                  <a:srgbClr val="000000"/>
                </a:solidFill>
                <a:latin typeface="Arial Unicode MS" panose="020B0604020202020204" pitchFamily="34" charset="-128"/>
                <a:ea typeface="Calibri" panose="020F0502020204030204" pitchFamily="34" charset="0"/>
              </a:rPr>
            </a:br>
            <a:r>
              <a:rPr lang="ka-GE" b="1" dirty="0">
                <a:solidFill>
                  <a:srgbClr val="000000"/>
                </a:solidFill>
                <a:latin typeface="Arial Unicode MS" panose="020B0604020202020204" pitchFamily="34" charset="-128"/>
                <a:ea typeface="Calibri" panose="020F0502020204030204" pitchFamily="34" charset="0"/>
              </a:rPr>
              <a:t>(გაგრძელება)</a:t>
            </a:r>
            <a:endParaRPr lang="x-none" dirty="0"/>
          </a:p>
        </p:txBody>
      </p:sp>
    </p:spTree>
    <p:extLst>
      <p:ext uri="{BB962C8B-B14F-4D97-AF65-F5344CB8AC3E}">
        <p14:creationId xmlns:p14="http://schemas.microsoft.com/office/powerpoint/2010/main" val="1709172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9D089E-C616-814F-A8BD-F11DCAA792CC}"/>
              </a:ext>
            </a:extLst>
          </p:cNvPr>
          <p:cNvSpPr>
            <a:spLocks noGrp="1"/>
          </p:cNvSpPr>
          <p:nvPr>
            <p:ph type="title"/>
          </p:nvPr>
        </p:nvSpPr>
        <p:spPr>
          <a:xfrm>
            <a:off x="732692" y="3123345"/>
            <a:ext cx="10515600" cy="1325563"/>
          </a:xfrm>
        </p:spPr>
        <p:txBody>
          <a:bodyPr>
            <a:normAutofit/>
          </a:bodyPr>
          <a:lstStyle/>
          <a:p>
            <a:pPr algn="ctr"/>
            <a:r>
              <a:rPr lang="ka-GE" sz="3600" b="1" dirty="0"/>
              <a:t>რისკის კომუნიკაციის შესაძლებლობების შეფასება საქართველოშო, 2019</a:t>
            </a:r>
            <a:endParaRPr lang="x-none" sz="3600" b="1" dirty="0"/>
          </a:p>
        </p:txBody>
      </p:sp>
    </p:spTree>
    <p:extLst>
      <p:ext uri="{BB962C8B-B14F-4D97-AF65-F5344CB8AC3E}">
        <p14:creationId xmlns:p14="http://schemas.microsoft.com/office/powerpoint/2010/main" val="783895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46057A-BD70-1046-A736-055834D8AF46}"/>
              </a:ext>
            </a:extLst>
          </p:cNvPr>
          <p:cNvSpPr>
            <a:spLocks noGrp="1"/>
          </p:cNvSpPr>
          <p:nvPr>
            <p:ph type="title"/>
          </p:nvPr>
        </p:nvSpPr>
        <p:spPr>
          <a:xfrm>
            <a:off x="711926" y="2205647"/>
            <a:ext cx="10515600" cy="1325563"/>
          </a:xfrm>
        </p:spPr>
        <p:txBody>
          <a:bodyPr>
            <a:normAutofit/>
          </a:bodyPr>
          <a:lstStyle/>
          <a:p>
            <a:pPr algn="ctr"/>
            <a:r>
              <a:rPr lang="ka-GE" b="1" dirty="0"/>
              <a:t>ჯანმოს რისკების კომუნიკაციის კომპონენტის</a:t>
            </a:r>
            <a:r>
              <a:rPr lang="en-US" b="1" dirty="0"/>
              <a:t/>
            </a:r>
            <a:br>
              <a:rPr lang="en-US" b="1" dirty="0"/>
            </a:br>
            <a:r>
              <a:rPr lang="ka-GE" b="1" dirty="0"/>
              <a:t>5 ძირითადი ინდიკატორი საქართველოში</a:t>
            </a:r>
            <a:endParaRPr lang="x-none" b="1" dirty="0"/>
          </a:p>
        </p:txBody>
      </p:sp>
      <p:sp>
        <p:nvSpPr>
          <p:cNvPr id="3" name="Content Placeholder 2">
            <a:extLst>
              <a:ext uri="{FF2B5EF4-FFF2-40B4-BE49-F238E27FC236}">
                <a16:creationId xmlns="" xmlns:a16="http://schemas.microsoft.com/office/drawing/2014/main" id="{1DF01086-2A7A-3C4D-8146-963DFB745E16}"/>
              </a:ext>
            </a:extLst>
          </p:cNvPr>
          <p:cNvSpPr>
            <a:spLocks noGrp="1"/>
          </p:cNvSpPr>
          <p:nvPr>
            <p:ph idx="1"/>
          </p:nvPr>
        </p:nvSpPr>
        <p:spPr>
          <a:xfrm>
            <a:off x="1149531" y="3531210"/>
            <a:ext cx="9640390" cy="2356338"/>
          </a:xfrm>
        </p:spPr>
        <p:txBody>
          <a:bodyPr>
            <a:normAutofit fontScale="62500" lnSpcReduction="20000"/>
          </a:bodyPr>
          <a:lstStyle/>
          <a:p>
            <a:r>
              <a:rPr lang="ka-GE" altLang="x-none" sz="2400" dirty="0">
                <a:solidFill>
                  <a:srgbClr val="000000"/>
                </a:solidFill>
                <a:ea typeface="Arial Unicode MS" panose="020B0604020202020204" pitchFamily="34" charset="-128"/>
                <a:cs typeface="Arial" panose="020B0604020202020204" pitchFamily="34" charset="0"/>
              </a:rPr>
              <a:t>რისკის კომუნიკაციის სისტემები უჩვეულო/მოულოდნელი მოვლენებისა და საგანგებო სიტუაციებისთვის</a:t>
            </a:r>
          </a:p>
          <a:p>
            <a:r>
              <a:rPr lang="ka-GE" altLang="x-none" sz="2400" dirty="0">
                <a:solidFill>
                  <a:srgbClr val="000000"/>
                </a:solidFill>
                <a:ea typeface="Arial Unicode MS" panose="020B0604020202020204" pitchFamily="34" charset="-128"/>
                <a:cs typeface="Arial" panose="020B0604020202020204" pitchFamily="34" charset="0"/>
              </a:rPr>
              <a:t>საგანგებო სიტუაციასთან დაკავშირებული რისკის კომუნიკაციის შიდა</a:t>
            </a:r>
            <a:r>
              <a:rPr lang="en-GB" altLang="x-none" sz="2400" dirty="0">
                <a:solidFill>
                  <a:srgbClr val="000000"/>
                </a:solidFill>
                <a:ea typeface="Arial Unicode MS" panose="020B0604020202020204" pitchFamily="34" charset="-128"/>
                <a:cs typeface="Arial" panose="020B0604020202020204" pitchFamily="34" charset="0"/>
              </a:rPr>
              <a:t> </a:t>
            </a:r>
            <a:r>
              <a:rPr lang="ka-GE" altLang="x-none" sz="2400" dirty="0">
                <a:solidFill>
                  <a:srgbClr val="000000"/>
                </a:solidFill>
                <a:ea typeface="Arial Unicode MS" panose="020B0604020202020204" pitchFamily="34" charset="-128"/>
                <a:cs typeface="Arial" panose="020B0604020202020204" pitchFamily="34" charset="0"/>
              </a:rPr>
              <a:t>და გარე პარტნიორებთან კოორდინაცია  </a:t>
            </a:r>
          </a:p>
          <a:p>
            <a:r>
              <a:rPr lang="ka-GE" altLang="x-none" sz="2400" dirty="0">
                <a:solidFill>
                  <a:srgbClr val="000000"/>
                </a:solidFill>
                <a:ea typeface="Arial Unicode MS" panose="020B0604020202020204" pitchFamily="34" charset="-128"/>
                <a:cs typeface="Arial" panose="020B0604020202020204" pitchFamily="34" charset="0"/>
              </a:rPr>
              <a:t>საგანგებო სიტუაციებში საზოგადოებასთან კომუნიკაცია  </a:t>
            </a:r>
          </a:p>
          <a:p>
            <a:r>
              <a:rPr lang="ka-GE" altLang="x-none" sz="2400" dirty="0">
                <a:solidFill>
                  <a:srgbClr val="000000"/>
                </a:solidFill>
                <a:ea typeface="Arial Unicode MS" panose="020B0604020202020204" pitchFamily="34" charset="-128"/>
                <a:cs typeface="Arial" panose="020B0604020202020204" pitchFamily="34" charset="0"/>
              </a:rPr>
              <a:t>საკომუნიკაციო ჩართულობა დაზარალებულ თემებთან  </a:t>
            </a:r>
          </a:p>
          <a:p>
            <a:r>
              <a:rPr lang="ka-GE" altLang="x-none" sz="2400" dirty="0">
                <a:solidFill>
                  <a:srgbClr val="000000"/>
                </a:solidFill>
                <a:ea typeface="Arial Unicode MS" panose="020B0604020202020204" pitchFamily="34" charset="-128"/>
                <a:cs typeface="Arial" panose="020B0604020202020204" pitchFamily="34" charset="0"/>
              </a:rPr>
              <a:t>აღქმის/სტერეოტიპების, სარისკო ქცევის და დეზინფორმაციის მოგვარება  </a:t>
            </a:r>
          </a:p>
          <a:p>
            <a:endParaRPr 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00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28805" y="1731360"/>
            <a:ext cx="8637073" cy="2618554"/>
          </a:xfrm>
        </p:spPr>
        <p:txBody>
          <a:bodyPr>
            <a:noAutofit/>
          </a:bodyPr>
          <a:lstStyle/>
          <a:p>
            <a:pPr algn="ctr"/>
            <a:r>
              <a:rPr lang="ka-GE" sz="4000" dirty="0"/>
              <a:t>რისკების კომუნიკაციის სტრატეგია</a:t>
            </a:r>
            <a:br>
              <a:rPr lang="ka-GE" sz="4000" dirty="0"/>
            </a:br>
            <a:r>
              <a:rPr lang="ka-GE" sz="4000" dirty="0"/>
              <a:t>საზოგადოებრივი ჯანმრთელობის კრიზისული სიტუაციის დროს საქართველოში</a:t>
            </a:r>
            <a:endParaRPr lang="en-US" sz="4000" dirty="0"/>
          </a:p>
        </p:txBody>
      </p:sp>
      <p:sp>
        <p:nvSpPr>
          <p:cNvPr id="3" name="Subtitle 2"/>
          <p:cNvSpPr>
            <a:spLocks noGrp="1"/>
          </p:cNvSpPr>
          <p:nvPr>
            <p:ph type="subTitle" idx="1"/>
          </p:nvPr>
        </p:nvSpPr>
        <p:spPr>
          <a:xfrm>
            <a:off x="872799" y="4888523"/>
            <a:ext cx="10949083" cy="1625920"/>
          </a:xfrm>
        </p:spPr>
        <p:txBody>
          <a:bodyPr>
            <a:normAutofit/>
          </a:bodyPr>
          <a:lstStyle/>
          <a:p>
            <a:pPr algn="ctr"/>
            <a:r>
              <a:rPr lang="ka-GE" sz="1600" b="1" dirty="0"/>
              <a:t>დაავადებათა კონტროლისა და საზოგადოებრივი ჯანმრტლობის ეროვნული ცენტრი</a:t>
            </a:r>
            <a:r>
              <a:rPr lang="en-GB" sz="1600" b="1" dirty="0"/>
              <a:t> (NCDC)</a:t>
            </a:r>
            <a:endParaRPr lang="ka-GE" sz="1600" b="1" dirty="0"/>
          </a:p>
          <a:p>
            <a:pPr algn="ctr"/>
            <a:r>
              <a:rPr lang="ka-GE" sz="1600" b="1" dirty="0" smtClean="0"/>
              <a:t>მარინა </a:t>
            </a:r>
            <a:r>
              <a:rPr lang="ka-GE" sz="1600" b="1" dirty="0"/>
              <a:t>თოფურიძე</a:t>
            </a:r>
            <a:r>
              <a:rPr lang="en-GB" sz="1600" b="1" dirty="0"/>
              <a:t> - </a:t>
            </a:r>
            <a:r>
              <a:rPr lang="ka-GE" sz="1600" dirty="0"/>
              <a:t>ჯანმრთელობის ხელშეწყობის სამმართველოს მთავარი სპეციალისტი</a:t>
            </a:r>
          </a:p>
          <a:p>
            <a:pPr algn="ctr"/>
            <a:r>
              <a:rPr lang="ka-GE" sz="1600" b="1" dirty="0"/>
              <a:t>ლია ჯაბიძე</a:t>
            </a:r>
            <a:r>
              <a:rPr lang="en-GB" sz="1600" b="1" dirty="0"/>
              <a:t> - </a:t>
            </a:r>
            <a:r>
              <a:rPr lang="ka-GE" sz="1600" dirty="0"/>
              <a:t>იმუნიზაციის სამმართველოს </a:t>
            </a:r>
            <a:r>
              <a:rPr lang="ka-GE" sz="1600" dirty="0" smtClean="0"/>
              <a:t>უფროსი</a:t>
            </a:r>
            <a:endParaRPr lang="ka-GE" sz="1600" dirty="0"/>
          </a:p>
        </p:txBody>
      </p:sp>
      <p:grpSp>
        <p:nvGrpSpPr>
          <p:cNvPr id="9" name="Group 8"/>
          <p:cNvGrpSpPr/>
          <p:nvPr/>
        </p:nvGrpSpPr>
        <p:grpSpPr>
          <a:xfrm>
            <a:off x="2921832" y="639177"/>
            <a:ext cx="6851015" cy="1077595"/>
            <a:chOff x="2623600" y="545586"/>
            <a:chExt cx="6851015" cy="1077595"/>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845965" y="545586"/>
              <a:ext cx="628650" cy="95758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2623600" y="640836"/>
              <a:ext cx="1018540" cy="83439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167285" y="741801"/>
              <a:ext cx="543560" cy="598805"/>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5599845" y="743706"/>
              <a:ext cx="921385" cy="651510"/>
            </a:xfrm>
            <a:prstGeom prst="rect">
              <a:avLst/>
            </a:prstGeom>
            <a:noFill/>
            <a:ln>
              <a:noFill/>
            </a:ln>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1755" y="545586"/>
              <a:ext cx="1526540" cy="1077595"/>
            </a:xfrm>
            <a:prstGeom prst="rect">
              <a:avLst/>
            </a:prstGeom>
            <a:noFill/>
            <a:ln>
              <a:noFill/>
            </a:ln>
          </p:spPr>
        </p:pic>
      </p:grpSp>
    </p:spTree>
    <p:extLst>
      <p:ext uri="{BB962C8B-B14F-4D97-AF65-F5344CB8AC3E}">
        <p14:creationId xmlns:p14="http://schemas.microsoft.com/office/powerpoint/2010/main" val="4002698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9166" y="2250831"/>
            <a:ext cx="10629080" cy="3770263"/>
          </a:xfrm>
          <a:prstGeom prst="rect">
            <a:avLst/>
          </a:prstGeom>
          <a:noFill/>
        </p:spPr>
        <p:txBody>
          <a:bodyPr wrap="square" rtlCol="0">
            <a:spAutoFit/>
          </a:bodyPr>
          <a:lstStyle/>
          <a:p>
            <a:pPr marL="285750" indent="-285750" eaLnBrk="0" fontAlgn="base" hangingPunct="0">
              <a:spcBef>
                <a:spcPct val="0"/>
              </a:spcBef>
              <a:spcAft>
                <a:spcPts val="600"/>
              </a:spcAft>
              <a:buClrTx/>
              <a:buSzTx/>
              <a:buFont typeface="Arial" panose="020B0604020202020204" pitchFamily="34" charset="0"/>
              <a:buChar char="•"/>
            </a:pPr>
            <a:r>
              <a:rPr lang="ka-GE" altLang="x-none" sz="1600" b="1" dirty="0" smtClean="0">
                <a:solidFill>
                  <a:srgbClr val="000000"/>
                </a:solidFill>
                <a:latin typeface="Arial" panose="020B0604020202020204" pitchFamily="34" charset="0"/>
                <a:ea typeface="Arial Unicode MS" panose="020B0604020202020204" pitchFamily="34" charset="-128"/>
              </a:rPr>
              <a:t>საკანონმდებლო </a:t>
            </a:r>
            <a:r>
              <a:rPr lang="ka-GE" altLang="x-none" sz="1600" b="1" dirty="0">
                <a:solidFill>
                  <a:srgbClr val="000000"/>
                </a:solidFill>
                <a:latin typeface="Arial" panose="020B0604020202020204" pitchFamily="34" charset="0"/>
                <a:ea typeface="Arial Unicode MS" panose="020B0604020202020204" pitchFamily="34" charset="-128"/>
              </a:rPr>
              <a:t>ჩარჩო - </a:t>
            </a:r>
            <a:r>
              <a:rPr lang="en-GB" sz="1600" dirty="0" err="1"/>
              <a:t>სამოქალაქო</a:t>
            </a:r>
            <a:r>
              <a:rPr lang="en-GB" sz="1600" dirty="0"/>
              <a:t> </a:t>
            </a:r>
            <a:r>
              <a:rPr lang="en-GB" sz="1600" dirty="0" err="1"/>
              <a:t>უსაფრთხოების</a:t>
            </a:r>
            <a:r>
              <a:rPr lang="en-GB" sz="1600" dirty="0"/>
              <a:t> </a:t>
            </a:r>
            <a:r>
              <a:rPr lang="en-GB" sz="1600" dirty="0" err="1"/>
              <a:t>ეროვნული</a:t>
            </a:r>
            <a:r>
              <a:rPr lang="en-GB" sz="1600" dirty="0"/>
              <a:t> </a:t>
            </a:r>
            <a:r>
              <a:rPr lang="en-GB" sz="1600" dirty="0" err="1"/>
              <a:t>გეგმის</a:t>
            </a:r>
            <a:r>
              <a:rPr lang="en-GB" sz="1600" dirty="0"/>
              <a:t> 2 </a:t>
            </a:r>
            <a:r>
              <a:rPr lang="en-GB" sz="1600" dirty="0" err="1"/>
              <a:t>ფუნქცია</a:t>
            </a:r>
            <a:r>
              <a:rPr lang="en-GB" sz="1600" dirty="0"/>
              <a:t> </a:t>
            </a:r>
            <a:r>
              <a:rPr lang="en-GB" sz="1600" dirty="0" err="1"/>
              <a:t>ადგენს</a:t>
            </a:r>
            <a:r>
              <a:rPr lang="en-GB" sz="1600" dirty="0"/>
              <a:t> </a:t>
            </a:r>
            <a:r>
              <a:rPr lang="en-GB" sz="1600" dirty="0" err="1"/>
              <a:t>იურიდიულ</a:t>
            </a:r>
            <a:r>
              <a:rPr lang="en-GB" sz="1600" dirty="0"/>
              <a:t> </a:t>
            </a:r>
            <a:r>
              <a:rPr lang="en-GB" sz="1600" dirty="0" err="1"/>
              <a:t>საფუძველს</a:t>
            </a:r>
            <a:r>
              <a:rPr lang="en-GB" sz="1600" dirty="0"/>
              <a:t> </a:t>
            </a:r>
            <a:r>
              <a:rPr lang="en-GB" sz="1600" dirty="0" err="1"/>
              <a:t>საქართველოში</a:t>
            </a:r>
            <a:r>
              <a:rPr lang="en-GB" sz="1600" dirty="0"/>
              <a:t> </a:t>
            </a:r>
            <a:r>
              <a:rPr lang="en-GB" sz="1600" dirty="0" err="1"/>
              <a:t>საგანგებო</a:t>
            </a:r>
            <a:r>
              <a:rPr lang="en-GB" sz="1600" dirty="0"/>
              <a:t> </a:t>
            </a:r>
            <a:r>
              <a:rPr lang="en-GB" sz="1600" dirty="0" err="1"/>
              <a:t>რისკების</a:t>
            </a:r>
            <a:r>
              <a:rPr lang="en-GB" sz="1600" dirty="0"/>
              <a:t> </a:t>
            </a:r>
            <a:r>
              <a:rPr lang="en-GB" sz="1600" dirty="0" err="1"/>
              <a:t>კომუნიკაციისთვის</a:t>
            </a:r>
            <a:r>
              <a:rPr lang="ka-GE" sz="1600" dirty="0"/>
              <a:t>.</a:t>
            </a:r>
            <a:endParaRPr lang="ka-GE" altLang="x-none" sz="1600" dirty="0">
              <a:solidFill>
                <a:srgbClr val="000000"/>
              </a:solidFill>
              <a:latin typeface="Arial" panose="020B0604020202020204" pitchFamily="34" charset="0"/>
              <a:ea typeface="Arial Unicode MS" panose="020B0604020202020204" pitchFamily="34" charset="-128"/>
            </a:endParaRPr>
          </a:p>
          <a:p>
            <a:pPr marL="285750" indent="-285750" eaLnBrk="0" fontAlgn="base" hangingPunct="0">
              <a:spcBef>
                <a:spcPct val="0"/>
              </a:spcBef>
              <a:spcAft>
                <a:spcPts val="600"/>
              </a:spcAft>
              <a:buClrTx/>
              <a:buSzTx/>
              <a:buFont typeface="Arial" panose="020B0604020202020204" pitchFamily="34" charset="0"/>
              <a:buChar char="•"/>
            </a:pPr>
            <a:r>
              <a:rPr lang="ka-GE" altLang="x-none" sz="1600" b="1" dirty="0">
                <a:solidFill>
                  <a:srgbClr val="000000"/>
                </a:solidFill>
                <a:latin typeface="Arial" panose="020B0604020202020204" pitchFamily="34" charset="0"/>
                <a:ea typeface="Arial Unicode MS" panose="020B0604020202020204" pitchFamily="34" charset="-128"/>
              </a:rPr>
              <a:t>სისტემები და მექანიზმები - </a:t>
            </a:r>
            <a:r>
              <a:rPr lang="ka-GE" altLang="x-none" sz="1600" dirty="0">
                <a:solidFill>
                  <a:srgbClr val="000000"/>
                </a:solidFill>
                <a:latin typeface="Arial" panose="020B0604020202020204" pitchFamily="34" charset="0"/>
                <a:ea typeface="Arial Unicode MS" panose="020B0604020202020204" pitchFamily="34" charset="-128"/>
              </a:rPr>
              <a:t>სპეციფიკური მაღალი რისკის მქონე ერთეულებში ადრეული გაფრთხილების სისტემის არსებობა</a:t>
            </a:r>
            <a:endParaRPr lang="ka-GE" altLang="x-none" sz="1600" dirty="0">
              <a:latin typeface="Arial" panose="020B0604020202020204" pitchFamily="34" charset="0"/>
            </a:endParaRPr>
          </a:p>
          <a:p>
            <a:pPr marL="285750" indent="-285750" eaLnBrk="0" fontAlgn="base" hangingPunct="0">
              <a:spcBef>
                <a:spcPct val="0"/>
              </a:spcBef>
              <a:spcAft>
                <a:spcPts val="600"/>
              </a:spcAft>
              <a:buClrTx/>
              <a:buSzTx/>
              <a:buFont typeface="Arial" panose="020B0604020202020204" pitchFamily="34" charset="0"/>
              <a:buChar char="•"/>
            </a:pPr>
            <a:r>
              <a:rPr lang="ka-GE" altLang="x-none" sz="1600" b="1" dirty="0">
                <a:solidFill>
                  <a:srgbClr val="000000"/>
                </a:solidFill>
                <a:ea typeface="Arial Unicode MS" panose="020B0604020202020204" pitchFamily="34" charset="-128"/>
              </a:rPr>
              <a:t>სტრუქტურები და სტრატეგიები- </a:t>
            </a:r>
            <a:r>
              <a:rPr lang="ka-GE" altLang="x-none" sz="1600" dirty="0">
                <a:solidFill>
                  <a:srgbClr val="000000"/>
                </a:solidFill>
                <a:latin typeface="Arial" panose="020B0604020202020204" pitchFamily="34" charset="0"/>
                <a:ea typeface="Arial Unicode MS" panose="020B0604020202020204" pitchFamily="34" charset="-128"/>
              </a:rPr>
              <a:t>მედიასთან ურთიერთობის განყოფილება და ჯანმრთელობის ხელშეწყობის სამმართველო და რისკის კომუნიკაციის სტრატეგიული გეგმა გარკვეულ დაავადეებზე მ.შ. ძნელად მიწვდომად პოპულაციასთან</a:t>
            </a:r>
          </a:p>
          <a:p>
            <a:pPr marL="285750" indent="-285750" eaLnBrk="0" fontAlgn="base" hangingPunct="0">
              <a:spcBef>
                <a:spcPct val="0"/>
              </a:spcBef>
              <a:spcAft>
                <a:spcPts val="600"/>
              </a:spcAft>
              <a:buClrTx/>
              <a:buSzTx/>
              <a:buFont typeface="Arial" panose="020B0604020202020204" pitchFamily="34" charset="0"/>
              <a:buChar char="•"/>
            </a:pPr>
            <a:r>
              <a:rPr lang="ka-GE" altLang="x-none" sz="1600" b="1" dirty="0">
                <a:solidFill>
                  <a:srgbClr val="000000"/>
                </a:solidFill>
                <a:ea typeface="Arial Unicode MS" panose="020B0604020202020204" pitchFamily="34" charset="-128"/>
              </a:rPr>
              <a:t>შიდა უწყვეტი თანამშრომლობა და </a:t>
            </a:r>
            <a:r>
              <a:rPr lang="ka-GE" altLang="x-none" sz="1600" b="1" dirty="0">
                <a:solidFill>
                  <a:srgbClr val="000000"/>
                </a:solidFill>
                <a:latin typeface="Arial" panose="020B0604020202020204" pitchFamily="34" charset="0"/>
                <a:ea typeface="Arial Unicode MS" panose="020B0604020202020204" pitchFamily="34" charset="-128"/>
              </a:rPr>
              <a:t>ადგილობრივი მუნიციპალიტეტების მხარდაჭერა</a:t>
            </a:r>
            <a:endParaRPr lang="ka-GE" altLang="x-none" sz="1600" b="1" dirty="0">
              <a:solidFill>
                <a:srgbClr val="000000"/>
              </a:solidFill>
              <a:ea typeface="Arial Unicode MS" panose="020B0604020202020204" pitchFamily="34" charset="-128"/>
            </a:endParaRPr>
          </a:p>
          <a:p>
            <a:pPr marL="285750" indent="-285750" eaLnBrk="0" fontAlgn="base" hangingPunct="0">
              <a:spcBef>
                <a:spcPct val="0"/>
              </a:spcBef>
              <a:spcAft>
                <a:spcPts val="600"/>
              </a:spcAft>
              <a:buClrTx/>
              <a:buSzTx/>
              <a:buFont typeface="Arial" panose="020B0604020202020204" pitchFamily="34" charset="0"/>
              <a:buChar char="•"/>
            </a:pPr>
            <a:r>
              <a:rPr lang="ka-GE" altLang="x-none" sz="1600" b="1" dirty="0">
                <a:solidFill>
                  <a:srgbClr val="000000"/>
                </a:solidFill>
                <a:latin typeface="Arial" panose="020B0604020202020204" pitchFamily="34" charset="0"/>
                <a:ea typeface="Arial Unicode MS" panose="020B0604020202020204" pitchFamily="34" charset="-128"/>
              </a:rPr>
              <a:t>ინსტრუმენტები და მასალები</a:t>
            </a:r>
          </a:p>
          <a:p>
            <a:pPr marL="1200150" lvl="2" indent="-285750" eaLnBrk="0" fontAlgn="base" hangingPunct="0">
              <a:spcBef>
                <a:spcPct val="0"/>
              </a:spcBef>
              <a:spcAft>
                <a:spcPts val="600"/>
              </a:spcAft>
              <a:buClrTx/>
              <a:buSzTx/>
              <a:buFont typeface="Arial" panose="020B0604020202020204" pitchFamily="34" charset="0"/>
              <a:buChar char="•"/>
            </a:pPr>
            <a:r>
              <a:rPr lang="ka-GE" altLang="x-none" sz="1600" dirty="0">
                <a:solidFill>
                  <a:srgbClr val="000000"/>
                </a:solidFill>
                <a:latin typeface="Arial" panose="020B0604020202020204" pitchFamily="34" charset="0"/>
                <a:ea typeface="Arial Unicode MS" panose="020B0604020202020204" pitchFamily="34" charset="-128"/>
              </a:rPr>
              <a:t>სისტემატური </a:t>
            </a:r>
            <a:r>
              <a:rPr lang="ka-GE" altLang="x-none" sz="1600" dirty="0">
                <a:solidFill>
                  <a:srgbClr val="000000"/>
                </a:solidFill>
                <a:ea typeface="Arial Unicode MS" panose="020B0604020202020204" pitchFamily="34" charset="-128"/>
              </a:rPr>
              <a:t>ტრენინგები და სავარჯიშოები </a:t>
            </a:r>
            <a:r>
              <a:rPr lang="ka-GE" altLang="x-none" sz="1600" dirty="0">
                <a:solidFill>
                  <a:srgbClr val="000000"/>
                </a:solidFill>
                <a:latin typeface="Arial" panose="020B0604020202020204" pitchFamily="34" charset="0"/>
                <a:ea typeface="Arial Unicode MS" panose="020B0604020202020204" pitchFamily="34" charset="-128"/>
              </a:rPr>
              <a:t>სასწავლო დაწესებულებებში</a:t>
            </a:r>
            <a:endParaRPr lang="ka-GE" altLang="x-none" sz="1600" dirty="0">
              <a:latin typeface="Arial" panose="020B0604020202020204" pitchFamily="34" charset="0"/>
            </a:endParaRPr>
          </a:p>
          <a:p>
            <a:pPr marL="1200150" lvl="2" indent="-285750" eaLnBrk="0" fontAlgn="base" hangingPunct="0">
              <a:lnSpc>
                <a:spcPct val="100000"/>
              </a:lnSpc>
              <a:spcBef>
                <a:spcPct val="0"/>
              </a:spcBef>
              <a:spcAft>
                <a:spcPts val="600"/>
              </a:spcAft>
              <a:buClrTx/>
              <a:buSzTx/>
              <a:buFont typeface="Arial" panose="020B0604020202020204" pitchFamily="34" charset="0"/>
              <a:buChar char="•"/>
            </a:pPr>
            <a:r>
              <a:rPr lang="ka-GE" altLang="x-none" sz="1600" dirty="0">
                <a:solidFill>
                  <a:srgbClr val="000000"/>
                </a:solidFill>
                <a:latin typeface="Arial" panose="020B0604020202020204" pitchFamily="34" charset="0"/>
                <a:ea typeface="Arial Unicode MS" panose="020B0604020202020204" pitchFamily="34" charset="-128"/>
              </a:rPr>
              <a:t>მოსახლეობის ინფორმირებაზე ორიენტირებული სპეციალური სიუჟეტები და </a:t>
            </a:r>
            <a:r>
              <a:rPr lang="ka-GE" altLang="x-none" sz="1600" dirty="0" smtClean="0">
                <a:solidFill>
                  <a:srgbClr val="000000"/>
                </a:solidFill>
                <a:latin typeface="Arial" panose="020B0604020202020204" pitchFamily="34" charset="0"/>
                <a:ea typeface="Arial Unicode MS" panose="020B0604020202020204" pitchFamily="34" charset="-128"/>
              </a:rPr>
              <a:t>საგანმანათლებლო</a:t>
            </a:r>
            <a:r>
              <a:rPr lang="en-US" altLang="x-none" sz="1600" dirty="0" smtClean="0">
                <a:solidFill>
                  <a:srgbClr val="000000"/>
                </a:solidFill>
                <a:latin typeface="Arial" panose="020B0604020202020204" pitchFamily="34" charset="0"/>
                <a:ea typeface="Arial Unicode MS" panose="020B0604020202020204" pitchFamily="34" charset="-128"/>
              </a:rPr>
              <a:t> </a:t>
            </a:r>
            <a:r>
              <a:rPr lang="ka-GE" altLang="x-none" sz="1600" dirty="0" smtClean="0">
                <a:solidFill>
                  <a:srgbClr val="000000"/>
                </a:solidFill>
                <a:latin typeface="Arial" panose="020B0604020202020204" pitchFamily="34" charset="0"/>
                <a:ea typeface="Arial Unicode MS" panose="020B0604020202020204" pitchFamily="34" charset="-128"/>
              </a:rPr>
              <a:t>მასალები</a:t>
            </a:r>
            <a:endParaRPr lang="ka-GE" altLang="x-none" sz="1600" b="1" dirty="0">
              <a:solidFill>
                <a:srgbClr val="000000"/>
              </a:solidFill>
              <a:latin typeface="Arial" panose="020B0604020202020204" pitchFamily="34" charset="0"/>
              <a:ea typeface="Arial Unicode MS" panose="020B0604020202020204" pitchFamily="34" charset="-128"/>
            </a:endParaRPr>
          </a:p>
          <a:p>
            <a:pPr marL="171450" indent="-171450">
              <a:buFont typeface="Arial" panose="020B0604020202020204" pitchFamily="34" charset="0"/>
              <a:buChar char="•"/>
            </a:pPr>
            <a:endParaRPr lang="en-US" sz="1200" dirty="0"/>
          </a:p>
        </p:txBody>
      </p:sp>
      <p:sp>
        <p:nvSpPr>
          <p:cNvPr id="4" name="Text Placeholder 3"/>
          <p:cNvSpPr>
            <a:spLocks noGrp="1"/>
          </p:cNvSpPr>
          <p:nvPr>
            <p:ph type="body" idx="1"/>
          </p:nvPr>
        </p:nvSpPr>
        <p:spPr>
          <a:xfrm>
            <a:off x="3790304" y="1190981"/>
            <a:ext cx="4645152" cy="801943"/>
          </a:xfrm>
        </p:spPr>
        <p:txBody>
          <a:bodyPr/>
          <a:lstStyle/>
          <a:p>
            <a:pPr algn="ctr"/>
            <a:r>
              <a:rPr lang="ka-GE" b="1" dirty="0">
                <a:solidFill>
                  <a:schemeClr val="tx1"/>
                </a:solidFill>
              </a:rPr>
              <a:t>ძლიერი მხარეები</a:t>
            </a:r>
            <a:endParaRPr lang="en-GB" b="1" dirty="0">
              <a:solidFill>
                <a:schemeClr val="tx1"/>
              </a:solidFill>
            </a:endParaRPr>
          </a:p>
        </p:txBody>
      </p:sp>
    </p:spTree>
    <p:extLst>
      <p:ext uri="{BB962C8B-B14F-4D97-AF65-F5344CB8AC3E}">
        <p14:creationId xmlns:p14="http://schemas.microsoft.com/office/powerpoint/2010/main" val="2455314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93997" y="1828801"/>
            <a:ext cx="10629080" cy="4078039"/>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ka-GE" altLang="x-none" sz="1600" b="1" dirty="0">
                <a:solidFill>
                  <a:srgbClr val="000000"/>
                </a:solidFill>
                <a:ea typeface="Arial Unicode MS" panose="020B0604020202020204" pitchFamily="34" charset="-128"/>
              </a:rPr>
              <a:t>პოლიტიკის დოკუმენტები, კანონმდებლობა და მექანიზმები </a:t>
            </a:r>
            <a:r>
              <a:rPr lang="ka-GE" altLang="x-none" sz="1600" dirty="0">
                <a:solidFill>
                  <a:srgbClr val="000000"/>
                </a:solidFill>
                <a:ea typeface="Arial Unicode MS" panose="020B0604020202020204" pitchFamily="34" charset="-128"/>
              </a:rPr>
              <a:t>- </a:t>
            </a:r>
          </a:p>
          <a:p>
            <a:pPr marL="742950" lvl="1" indent="-285750">
              <a:spcBef>
                <a:spcPts val="300"/>
              </a:spcBef>
              <a:spcAft>
                <a:spcPts val="300"/>
              </a:spcAft>
              <a:buFont typeface="Arial" panose="020B0604020202020204" pitchFamily="34" charset="0"/>
              <a:buChar char="•"/>
            </a:pPr>
            <a:r>
              <a:rPr lang="ka-GE" altLang="x-none" sz="1600" dirty="0">
                <a:solidFill>
                  <a:srgbClr val="000000"/>
                </a:solidFill>
                <a:ea typeface="Arial Unicode MS" panose="020B0604020202020204" pitchFamily="34" charset="-128"/>
              </a:rPr>
              <a:t>არ არსებული რისკების კომუნიკაციის სტრატეგია და სამოქმედო გეგმა </a:t>
            </a:r>
          </a:p>
          <a:p>
            <a:pPr marL="742950" lvl="1" indent="-285750">
              <a:spcBef>
                <a:spcPts val="300"/>
              </a:spcBef>
              <a:spcAft>
                <a:spcPts val="300"/>
              </a:spcAft>
              <a:buFont typeface="Arial" panose="020B0604020202020204" pitchFamily="34" charset="0"/>
              <a:buChar char="•"/>
            </a:pPr>
            <a:r>
              <a:rPr lang="ka-GE" altLang="x-none" sz="1600" dirty="0">
                <a:solidFill>
                  <a:srgbClr val="000000"/>
                </a:solidFill>
                <a:ea typeface="Arial Unicode MS" panose="020B0604020202020204" pitchFamily="34" charset="-128"/>
              </a:rPr>
              <a:t>არ არსებობს კანონი ან კანონქვემდებარე აქტი, რომელიც იძლევა საზოგადოების ინფორმირებისთვის ერთობლივი ადრეული გაფრთხილების სისტემის განმარტებას</a:t>
            </a:r>
          </a:p>
          <a:p>
            <a:pPr marL="742950" lvl="1" indent="-285750">
              <a:spcBef>
                <a:spcPts val="300"/>
              </a:spcBef>
              <a:spcAft>
                <a:spcPts val="300"/>
              </a:spcAft>
              <a:buFont typeface="Arial" panose="020B0604020202020204" pitchFamily="34" charset="0"/>
              <a:buChar char="•"/>
            </a:pPr>
            <a:r>
              <a:rPr lang="ka-GE" altLang="x-none" sz="1600" dirty="0">
                <a:solidFill>
                  <a:srgbClr val="000000"/>
                </a:solidFill>
                <a:ea typeface="Arial Unicode MS" panose="020B0604020202020204" pitchFamily="34" charset="-128"/>
              </a:rPr>
              <a:t>სამოქალაქო უსაფრთხოების ყველა ერთეულს არ აქვს საზოგადოების ინფორმირებისა და შეტყობინების მექანიზმები.</a:t>
            </a:r>
          </a:p>
          <a:p>
            <a:pPr marL="285750" indent="-285750">
              <a:spcBef>
                <a:spcPts val="300"/>
              </a:spcBef>
              <a:spcAft>
                <a:spcPts val="300"/>
              </a:spcAft>
              <a:buFont typeface="Arial" panose="020B0604020202020204" pitchFamily="34" charset="0"/>
              <a:buChar char="•"/>
            </a:pPr>
            <a:r>
              <a:rPr lang="ka-GE" altLang="x-none" sz="1600" dirty="0">
                <a:solidFill>
                  <a:srgbClr val="000000"/>
                </a:solidFill>
                <a:ea typeface="Arial Unicode MS" panose="020B0604020202020204" pitchFamily="34" charset="-128"/>
              </a:rPr>
              <a:t>არ არსებობს საიმედო, </a:t>
            </a:r>
            <a:r>
              <a:rPr lang="ka-GE" altLang="x-none" sz="1600" b="1" dirty="0">
                <a:solidFill>
                  <a:srgbClr val="000000"/>
                </a:solidFill>
                <a:ea typeface="Arial Unicode MS" panose="020B0604020202020204" pitchFamily="34" charset="-128"/>
              </a:rPr>
              <a:t>მდგრადი სპეციალური საკომუნიკაციო არხები  </a:t>
            </a:r>
            <a:r>
              <a:rPr lang="ka-GE" altLang="x-none" sz="1600" dirty="0">
                <a:solidFill>
                  <a:srgbClr val="000000"/>
                </a:solidFill>
                <a:ea typeface="Arial Unicode MS" panose="020B0604020202020204" pitchFamily="34" charset="-128"/>
              </a:rPr>
              <a:t>(მაგ. ეროვნული უსაფრთხოების სისტემა) სუბიექტებსა და მათ შიდა სტრუქტურებს შორის </a:t>
            </a:r>
          </a:p>
          <a:p>
            <a:pPr marL="285750" indent="-285750">
              <a:spcBef>
                <a:spcPts val="300"/>
              </a:spcBef>
              <a:spcAft>
                <a:spcPts val="300"/>
              </a:spcAft>
              <a:buFont typeface="Arial" panose="020B0604020202020204" pitchFamily="34" charset="0"/>
              <a:buChar char="•"/>
            </a:pPr>
            <a:r>
              <a:rPr lang="ka-GE" altLang="x-none" sz="1600" dirty="0">
                <a:solidFill>
                  <a:srgbClr val="000000"/>
                </a:solidFill>
                <a:ea typeface="Arial Unicode MS" panose="020B0604020202020204" pitchFamily="34" charset="-128"/>
              </a:rPr>
              <a:t>საქართველოში სრულად არ არის შესრულებული 2015-2030 წლებისთვის კატასტროფის რისკების შემცირების სენდაის ჩარჩო-ს რეკომენდაციები მოსახლეობის ინფორმირებულობის შესახებ</a:t>
            </a:r>
          </a:p>
          <a:p>
            <a:pPr marL="285750" indent="-285750">
              <a:spcBef>
                <a:spcPts val="300"/>
              </a:spcBef>
              <a:spcAft>
                <a:spcPts val="300"/>
              </a:spcAft>
              <a:buFont typeface="Arial" panose="020B0604020202020204" pitchFamily="34" charset="0"/>
              <a:buChar char="•"/>
            </a:pPr>
            <a:r>
              <a:rPr lang="ka-GE" altLang="x-none" sz="1600" b="1" dirty="0">
                <a:solidFill>
                  <a:srgbClr val="000000"/>
                </a:solidFill>
                <a:ea typeface="Arial Unicode MS" panose="020B0604020202020204" pitchFamily="34" charset="-128"/>
              </a:rPr>
              <a:t>გარე კოორდინაცია და ჩართულობა</a:t>
            </a:r>
            <a:r>
              <a:rPr lang="ka-GE" altLang="x-none" sz="1600" dirty="0">
                <a:solidFill>
                  <a:srgbClr val="000000"/>
                </a:solidFill>
                <a:ea typeface="Arial Unicode MS" panose="020B0604020202020204" pitchFamily="34" charset="-128"/>
              </a:rPr>
              <a:t>- მ.შ. საზოგადოებრივი ორგანიზაციების, კერძო სექტორის, სხვა სექტორების გამოვლენის, ჩართვისა და კოორდინაციის ნაკლებობა</a:t>
            </a:r>
          </a:p>
          <a:p>
            <a:pPr marL="285750" indent="-285750">
              <a:spcBef>
                <a:spcPts val="300"/>
              </a:spcBef>
              <a:spcAft>
                <a:spcPts val="300"/>
              </a:spcAft>
              <a:buFont typeface="Arial" panose="020B0604020202020204" pitchFamily="34" charset="0"/>
              <a:buChar char="•"/>
            </a:pPr>
            <a:r>
              <a:rPr lang="ka-GE" altLang="x-none" sz="1600" b="1" dirty="0">
                <a:solidFill>
                  <a:srgbClr val="000000"/>
                </a:solidFill>
                <a:ea typeface="Arial Unicode MS" panose="020B0604020202020204" pitchFamily="34" charset="-128"/>
              </a:rPr>
              <a:t>სოციალური მობილიზაციისა და სოციალური მედიის ფუნქციების არასაკმარისი სიძლიერე </a:t>
            </a:r>
            <a:r>
              <a:rPr lang="ka-GE" altLang="x-none" sz="1600" dirty="0">
                <a:solidFill>
                  <a:srgbClr val="000000"/>
                </a:solidFill>
                <a:ea typeface="Arial Unicode MS" panose="020B0604020202020204" pitchFamily="34" charset="-128"/>
              </a:rPr>
              <a:t>დაზარალებულ თემებზე მიღწევადობის </a:t>
            </a:r>
            <a:r>
              <a:rPr lang="ka-GE" altLang="x-none" sz="1600" dirty="0" smtClean="0">
                <a:solidFill>
                  <a:srgbClr val="000000"/>
                </a:solidFill>
                <a:ea typeface="Arial Unicode MS" panose="020B0604020202020204" pitchFamily="34" charset="-128"/>
              </a:rPr>
              <a:t>უზრუნველსაყოფად</a:t>
            </a:r>
            <a:endParaRPr lang="en-US" sz="1600" dirty="0"/>
          </a:p>
        </p:txBody>
      </p:sp>
      <p:sp>
        <p:nvSpPr>
          <p:cNvPr id="4" name="Text Placeholder 3"/>
          <p:cNvSpPr>
            <a:spLocks noGrp="1"/>
          </p:cNvSpPr>
          <p:nvPr>
            <p:ph type="body" idx="1"/>
          </p:nvPr>
        </p:nvSpPr>
        <p:spPr>
          <a:xfrm>
            <a:off x="3696520" y="909627"/>
            <a:ext cx="4645152" cy="801943"/>
          </a:xfrm>
        </p:spPr>
        <p:txBody>
          <a:bodyPr/>
          <a:lstStyle/>
          <a:p>
            <a:pPr algn="ctr"/>
            <a:r>
              <a:rPr lang="ka-GE" b="1" dirty="0" smtClean="0">
                <a:solidFill>
                  <a:schemeClr val="tx1"/>
                </a:solidFill>
              </a:rPr>
              <a:t>სუსტი მხარეები</a:t>
            </a:r>
            <a:endParaRPr lang="en-GB" b="1" dirty="0">
              <a:solidFill>
                <a:schemeClr val="tx1"/>
              </a:solidFill>
            </a:endParaRPr>
          </a:p>
        </p:txBody>
      </p:sp>
    </p:spTree>
    <p:extLst>
      <p:ext uri="{BB962C8B-B14F-4D97-AF65-F5344CB8AC3E}">
        <p14:creationId xmlns:p14="http://schemas.microsoft.com/office/powerpoint/2010/main" val="3959937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6428" y="2708032"/>
            <a:ext cx="10629080" cy="252376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ka-GE" sz="1600" dirty="0">
                <a:solidFill>
                  <a:srgbClr val="000000"/>
                </a:solidFill>
                <a:ea typeface="Arial Unicode MS" panose="020B0604020202020204" pitchFamily="34" charset="-128"/>
              </a:rPr>
              <a:t>არსებულ კანონში გათვალსიწინებულია 2010 წლიდან საზოგადოების ინფორმირებისთვის ერთობლივი </a:t>
            </a:r>
            <a:r>
              <a:rPr lang="ka-GE" sz="1600" u="sng" dirty="0">
                <a:solidFill>
                  <a:srgbClr val="000000"/>
                </a:solidFill>
                <a:ea typeface="Arial Unicode MS" panose="020B0604020202020204" pitchFamily="34" charset="-128"/>
              </a:rPr>
              <a:t>ადრეული გაფრთხილების სისტემის შემუშავების ვალდებულება.</a:t>
            </a:r>
            <a:r>
              <a:rPr lang="x-none" sz="1600" dirty="0">
                <a:solidFill>
                  <a:srgbClr val="000000"/>
                </a:solidFill>
                <a:ea typeface="Arial Unicode MS" panose="020B0604020202020204" pitchFamily="34" charset="-128"/>
              </a:rPr>
              <a:t> </a:t>
            </a:r>
          </a:p>
          <a:p>
            <a:pPr marL="285750" indent="-285750">
              <a:spcBef>
                <a:spcPts val="600"/>
              </a:spcBef>
              <a:spcAft>
                <a:spcPts val="600"/>
              </a:spcAft>
              <a:buFont typeface="Arial" panose="020B0604020202020204" pitchFamily="34" charset="0"/>
              <a:buChar char="•"/>
            </a:pPr>
            <a:r>
              <a:rPr lang="ka-GE" sz="1600" dirty="0">
                <a:solidFill>
                  <a:srgbClr val="000000"/>
                </a:solidFill>
                <a:ea typeface="Arial Unicode MS" panose="020B0604020202020204" pitchFamily="34" charset="-128"/>
              </a:rPr>
              <a:t>არსებობს მნიშვნელოვანი მტკიცებულება კარგი საკომუნიკაციო პრაქტიკის არსებობის შესახებ და პარტნიორებსა და დაინტერესებულ მხარეებს შორის კოლაბორაციის გაუმჯობესების პოტენციალი</a:t>
            </a:r>
          </a:p>
          <a:p>
            <a:pPr marL="285750" indent="-285750">
              <a:spcBef>
                <a:spcPts val="600"/>
              </a:spcBef>
              <a:spcAft>
                <a:spcPts val="600"/>
              </a:spcAft>
              <a:buFont typeface="Arial" panose="020B0604020202020204" pitchFamily="34" charset="0"/>
              <a:buChar char="•"/>
            </a:pPr>
            <a:r>
              <a:rPr lang="ka-GE" sz="1600" dirty="0">
                <a:solidFill>
                  <a:srgbClr val="000000"/>
                </a:solidFill>
                <a:ea typeface="Arial Unicode MS" panose="020B0604020202020204" pitchFamily="34" charset="-128"/>
              </a:rPr>
              <a:t>რეაგ</a:t>
            </a:r>
            <a:r>
              <a:rPr lang="en-US" sz="1600" dirty="0">
                <a:solidFill>
                  <a:srgbClr val="000000"/>
                </a:solidFill>
                <a:ea typeface="Arial Unicode MS" panose="020B0604020202020204" pitchFamily="34" charset="-128"/>
              </a:rPr>
              <a:t>ი</a:t>
            </a:r>
            <a:r>
              <a:rPr lang="ka-GE" sz="1600" dirty="0">
                <a:solidFill>
                  <a:srgbClr val="000000"/>
                </a:solidFill>
                <a:ea typeface="Arial Unicode MS" panose="020B0604020202020204" pitchFamily="34" charset="-128"/>
              </a:rPr>
              <a:t>რებაზე პასუხისმგებელ უწყებებში კომუნიკაციის სტრუქტურების გამოცდილი სპიკერების, კომუნიკაციის სპეციალისტთა კოპენტენცია და გამოცდილება</a:t>
            </a:r>
          </a:p>
          <a:p>
            <a:pPr marL="285750" indent="-285750">
              <a:spcBef>
                <a:spcPts val="600"/>
              </a:spcBef>
              <a:spcAft>
                <a:spcPts val="600"/>
              </a:spcAft>
              <a:buFont typeface="Arial" panose="020B0604020202020204" pitchFamily="34" charset="0"/>
              <a:buChar char="•"/>
            </a:pPr>
            <a:r>
              <a:rPr lang="ka-GE" sz="1600" dirty="0">
                <a:solidFill>
                  <a:srgbClr val="000000"/>
                </a:solidFill>
                <a:ea typeface="Arial Unicode MS" panose="020B0604020202020204" pitchFamily="34" charset="-128"/>
              </a:rPr>
              <a:t>დკ&amp;სჯეც-ს ჯანმრთელობის ხელშეწყობის ჯგუფის კომპეტენცია,  გამოცდილება და თანაშრომლობა სხვადასხვა დაინტერესებულ მხარეებთან</a:t>
            </a:r>
            <a:endParaRPr lang="x-none" sz="1600" dirty="0">
              <a:solidFill>
                <a:srgbClr val="000000"/>
              </a:solidFill>
              <a:ea typeface="Arial Unicode MS" panose="020B0604020202020204" pitchFamily="34" charset="-128"/>
            </a:endParaRPr>
          </a:p>
        </p:txBody>
      </p:sp>
      <p:sp>
        <p:nvSpPr>
          <p:cNvPr id="4" name="Text Placeholder 3"/>
          <p:cNvSpPr>
            <a:spLocks noGrp="1"/>
          </p:cNvSpPr>
          <p:nvPr>
            <p:ph type="body" idx="1"/>
          </p:nvPr>
        </p:nvSpPr>
        <p:spPr>
          <a:xfrm>
            <a:off x="3661351" y="1390273"/>
            <a:ext cx="4645152" cy="801943"/>
          </a:xfrm>
        </p:spPr>
        <p:txBody>
          <a:bodyPr/>
          <a:lstStyle/>
          <a:p>
            <a:pPr algn="ctr"/>
            <a:r>
              <a:rPr lang="ka-GE" b="1" dirty="0">
                <a:solidFill>
                  <a:schemeClr val="tx1"/>
                </a:solidFill>
              </a:rPr>
              <a:t>შესაძლებლობები</a:t>
            </a:r>
            <a:endParaRPr lang="en-GB" b="1" dirty="0">
              <a:solidFill>
                <a:schemeClr val="tx1"/>
              </a:solidFill>
            </a:endParaRPr>
          </a:p>
        </p:txBody>
      </p:sp>
    </p:spTree>
    <p:extLst>
      <p:ext uri="{BB962C8B-B14F-4D97-AF65-F5344CB8AC3E}">
        <p14:creationId xmlns:p14="http://schemas.microsoft.com/office/powerpoint/2010/main" val="1877278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320" y="2919047"/>
            <a:ext cx="10629080" cy="193899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ka-GE" altLang="x-none" sz="2000" dirty="0">
                <a:solidFill>
                  <a:srgbClr val="000000"/>
                </a:solidFill>
                <a:ea typeface="Arial Unicode MS" panose="020B0604020202020204" pitchFamily="34" charset="-128"/>
              </a:rPr>
              <a:t>ტექნიკური და ფინანსური რესურსებისა და მხარდაჭერის ნაკლებობა</a:t>
            </a:r>
          </a:p>
          <a:p>
            <a:pPr marL="285750" indent="-285750">
              <a:spcBef>
                <a:spcPts val="600"/>
              </a:spcBef>
              <a:spcAft>
                <a:spcPts val="600"/>
              </a:spcAft>
              <a:buFont typeface="Arial" panose="020B0604020202020204" pitchFamily="34" charset="0"/>
              <a:buChar char="•"/>
            </a:pPr>
            <a:r>
              <a:rPr lang="ka-GE" altLang="x-none" sz="2000" dirty="0" smtClean="0">
                <a:solidFill>
                  <a:srgbClr val="000000"/>
                </a:solidFill>
                <a:ea typeface="Arial Unicode MS" panose="020B0604020202020204" pitchFamily="34" charset="-128"/>
              </a:rPr>
              <a:t>რისკების </a:t>
            </a:r>
            <a:r>
              <a:rPr lang="ka-GE" altLang="x-none" sz="2000" dirty="0">
                <a:solidFill>
                  <a:srgbClr val="000000"/>
                </a:solidFill>
                <a:ea typeface="Arial Unicode MS" panose="020B0604020202020204" pitchFamily="34" charset="-128"/>
              </a:rPr>
              <a:t>კომუნიკაციაზე პასუხისმგებელი პერსონალის გაზრდა და კვალიფიკაციის ამაღლების/ტრენინგების საჭიროება. </a:t>
            </a:r>
          </a:p>
          <a:p>
            <a:pPr marL="285750" indent="-285750">
              <a:spcBef>
                <a:spcPts val="600"/>
              </a:spcBef>
              <a:spcAft>
                <a:spcPts val="600"/>
              </a:spcAft>
              <a:buFont typeface="Arial" panose="020B0604020202020204" pitchFamily="34" charset="0"/>
              <a:buChar char="•"/>
            </a:pPr>
            <a:r>
              <a:rPr lang="ka-GE" altLang="x-none" sz="2000" dirty="0">
                <a:solidFill>
                  <a:srgbClr val="000000"/>
                </a:solidFill>
                <a:ea typeface="Arial Unicode MS" panose="020B0604020202020204" pitchFamily="34" charset="-128"/>
              </a:rPr>
              <a:t>მტკიცებულებებზე დაფუძნებული კომუნიკაციის პრაქტიკის, რისკის კომუნიკაციის მონიტორინგისა და შეფასების სისტემის საჭიროება. </a:t>
            </a:r>
          </a:p>
        </p:txBody>
      </p:sp>
      <p:sp>
        <p:nvSpPr>
          <p:cNvPr id="4" name="Text Placeholder 3"/>
          <p:cNvSpPr>
            <a:spLocks noGrp="1"/>
          </p:cNvSpPr>
          <p:nvPr>
            <p:ph type="body" idx="1"/>
          </p:nvPr>
        </p:nvSpPr>
        <p:spPr>
          <a:xfrm>
            <a:off x="3661351" y="1390273"/>
            <a:ext cx="4645152" cy="801943"/>
          </a:xfrm>
        </p:spPr>
        <p:txBody>
          <a:bodyPr/>
          <a:lstStyle/>
          <a:p>
            <a:pPr algn="ctr"/>
            <a:r>
              <a:rPr lang="ka-GE" b="1" dirty="0">
                <a:solidFill>
                  <a:schemeClr val="tx1"/>
                </a:solidFill>
              </a:rPr>
              <a:t>გამოწვევები</a:t>
            </a:r>
          </a:p>
        </p:txBody>
      </p:sp>
    </p:spTree>
    <p:extLst>
      <p:ext uri="{BB962C8B-B14F-4D97-AF65-F5344CB8AC3E}">
        <p14:creationId xmlns:p14="http://schemas.microsoft.com/office/powerpoint/2010/main" val="2701065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69D2E-3099-5E47-9E8C-982CFBD4C691}"/>
              </a:ext>
            </a:extLst>
          </p:cNvPr>
          <p:cNvSpPr>
            <a:spLocks noGrp="1"/>
          </p:cNvSpPr>
          <p:nvPr>
            <p:ph type="title"/>
          </p:nvPr>
        </p:nvSpPr>
        <p:spPr>
          <a:xfrm>
            <a:off x="2086469" y="2242029"/>
            <a:ext cx="8227446" cy="1049235"/>
          </a:xfrm>
        </p:spPr>
        <p:txBody>
          <a:bodyPr/>
          <a:lstStyle/>
          <a:p>
            <a:pPr algn="ctr"/>
            <a:r>
              <a:rPr lang="ka-GE" b="1" dirty="0"/>
              <a:t>დოკუმენტის არსი (რას წარმოადგენს ეს დოკუმენტი</a:t>
            </a:r>
            <a:r>
              <a:rPr lang="en-GB" b="1" dirty="0"/>
              <a:t>?</a:t>
            </a:r>
            <a:r>
              <a:rPr lang="ka-GE" b="1" dirty="0"/>
              <a:t>)</a:t>
            </a:r>
          </a:p>
        </p:txBody>
      </p:sp>
      <p:sp>
        <p:nvSpPr>
          <p:cNvPr id="3" name="Content Placeholder 2">
            <a:extLst>
              <a:ext uri="{FF2B5EF4-FFF2-40B4-BE49-F238E27FC236}">
                <a16:creationId xmlns="" xmlns:a16="http://schemas.microsoft.com/office/drawing/2014/main" id="{8C8D77BE-42B5-2345-9254-2E8B1698F9D6}"/>
              </a:ext>
            </a:extLst>
          </p:cNvPr>
          <p:cNvSpPr>
            <a:spLocks noGrp="1"/>
          </p:cNvSpPr>
          <p:nvPr>
            <p:ph idx="1"/>
          </p:nvPr>
        </p:nvSpPr>
        <p:spPr>
          <a:xfrm>
            <a:off x="951723" y="3458308"/>
            <a:ext cx="10496938" cy="2446368"/>
          </a:xfrm>
        </p:spPr>
        <p:txBody>
          <a:bodyPr>
            <a:normAutofit fontScale="85000" lnSpcReduction="10000"/>
          </a:bodyPr>
          <a:lstStyle/>
          <a:p>
            <a:pPr marL="0" indent="0">
              <a:buNone/>
            </a:pPr>
            <a:r>
              <a:rPr lang="ka-GE" sz="2600" b="1" dirty="0"/>
              <a:t>რისკების კომუნიკაციის სტრატეგია </a:t>
            </a:r>
            <a:r>
              <a:rPr lang="ka-GE" sz="2600" dirty="0"/>
              <a:t>ჯანმრთელობის საერთაშორისო წესების (ჯსწ)* მიხედვით, ერთერთი უმნიშვნელოვანესი დოკუმენტია, რომელიც ხელს შეუწყობს ქვეყნების საზოგადოებრივი ჯანმრთელობის სისტემებს მართონ პროცესები კრიზისის დროს და მის შემდეგ. </a:t>
            </a:r>
          </a:p>
          <a:p>
            <a:pPr marL="0" lvl="0" indent="0">
              <a:buNone/>
            </a:pPr>
            <a:r>
              <a:rPr lang="ka-GE" sz="1700" b="1" i="1" dirty="0"/>
              <a:t>*ჯსწ </a:t>
            </a:r>
            <a:r>
              <a:rPr lang="ka-GE" sz="1700" i="1" dirty="0"/>
              <a:t>- საერთაშორისო შეთანხმება,  რომელიც  მონაწილე  194 ქვეყნის უირიდიულ  მანდატს   წარმოადგენს. 2005 წლიდან საქართველო არის აღნიშნული დოკუმენტის ხელისმომწერი ქვეყანა. ჯსწ ძალაში შევიდა 2007 წლიდან და მიზნად ისახავს საზოგადოებრივი ჯანმრთელობის რისკებისა და საგანგებო სიტუაციებისგან გლობალურ დაცვას. </a:t>
            </a:r>
            <a:endParaRPr lang="ka-GE" sz="2200" dirty="0"/>
          </a:p>
        </p:txBody>
      </p:sp>
    </p:spTree>
    <p:extLst>
      <p:ext uri="{BB962C8B-B14F-4D97-AF65-F5344CB8AC3E}">
        <p14:creationId xmlns:p14="http://schemas.microsoft.com/office/powerpoint/2010/main" val="645594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712FC-C4EC-422A-A2D0-CAF880B7E8D4}"/>
              </a:ext>
            </a:extLst>
          </p:cNvPr>
          <p:cNvSpPr>
            <a:spLocks noGrp="1"/>
          </p:cNvSpPr>
          <p:nvPr>
            <p:ph type="title"/>
          </p:nvPr>
        </p:nvSpPr>
        <p:spPr>
          <a:xfrm>
            <a:off x="1306085" y="2294215"/>
            <a:ext cx="9603275" cy="1049235"/>
          </a:xfrm>
        </p:spPr>
        <p:txBody>
          <a:bodyPr>
            <a:normAutofit fontScale="90000"/>
          </a:bodyPr>
          <a:lstStyle/>
          <a:p>
            <a:pPr algn="ctr"/>
            <a:r>
              <a:rPr lang="ka-GE" b="1" dirty="0"/>
              <a:t>დოკუმენტის მიზანი (რას აკეთებს, რას აჯამებს, რას გვთავაზობს?)</a:t>
            </a:r>
            <a:r>
              <a:rPr lang="ka-GE" dirty="0"/>
              <a:t/>
            </a:r>
            <a:br>
              <a:rPr lang="ka-GE" dirty="0"/>
            </a:br>
            <a:endParaRPr lang="en-GB" dirty="0"/>
          </a:p>
        </p:txBody>
      </p:sp>
      <p:sp>
        <p:nvSpPr>
          <p:cNvPr id="3" name="Content Placeholder 2">
            <a:extLst>
              <a:ext uri="{FF2B5EF4-FFF2-40B4-BE49-F238E27FC236}">
                <a16:creationId xmlns="" xmlns:a16="http://schemas.microsoft.com/office/drawing/2014/main" id="{4ADD2CE1-C4A9-4905-B415-181D2F7829ED}"/>
              </a:ext>
            </a:extLst>
          </p:cNvPr>
          <p:cNvSpPr>
            <a:spLocks noGrp="1"/>
          </p:cNvSpPr>
          <p:nvPr>
            <p:ph idx="1"/>
          </p:nvPr>
        </p:nvSpPr>
        <p:spPr>
          <a:xfrm>
            <a:off x="865581" y="3437235"/>
            <a:ext cx="10484284" cy="2271904"/>
          </a:xfrm>
        </p:spPr>
        <p:txBody>
          <a:bodyPr>
            <a:noAutofit/>
          </a:bodyPr>
          <a:lstStyle/>
          <a:p>
            <a:pPr>
              <a:buFont typeface="Wingdings" panose="05000000000000000000" pitchFamily="2" charset="2"/>
              <a:buChar char="§"/>
            </a:pPr>
            <a:r>
              <a:rPr lang="ka-GE" sz="1400" dirty="0"/>
              <a:t>სტრატეგია სპეციალურად შემუშავდა  საზოგადოებრივი ჯანმრთელობის კრიზისული სიტუაციებისათვის რისკის კომუნიკაციის აქტუალური და მტკიცებულებებზე დაფუძნებული </a:t>
            </a:r>
            <a:r>
              <a:rPr lang="ka-GE" sz="1400" b="1" dirty="0"/>
              <a:t>რეკომენდაციების</a:t>
            </a:r>
            <a:r>
              <a:rPr lang="ka-GE" sz="1400" dirty="0"/>
              <a:t> მიწოდებისა და  კრიზისული სიტუაციების  ყველა მონაწილე მხარის , განსაკუთრებით   კი საზოგადოებრივი ჯანდაცვის სისტემის მზადყოფნისა და რეაგირების  ფაქტობრივ მონაცემებზე დაფუძნებული, </a:t>
            </a:r>
            <a:r>
              <a:rPr lang="ka-GE" sz="1400" b="1" dirty="0"/>
              <a:t>დროული და სისტემაზე ორიენტირებული  ქმედებების განხორციელების ხელშეწყობის მიზნით</a:t>
            </a:r>
            <a:r>
              <a:rPr lang="ka-GE" sz="1400" dirty="0"/>
              <a:t>.</a:t>
            </a:r>
          </a:p>
          <a:p>
            <a:pPr>
              <a:buFont typeface="Wingdings" panose="05000000000000000000" pitchFamily="2" charset="2"/>
              <a:buChar char="§"/>
            </a:pPr>
            <a:r>
              <a:rPr lang="ka-GE" sz="1400" dirty="0"/>
              <a:t>რისკის კომუნიკაციის სტრატეგია საშუალებას მოგვცემს </a:t>
            </a:r>
            <a:r>
              <a:rPr lang="ka-GE" sz="1400" b="1" dirty="0"/>
              <a:t>ეფექტურად გაზიარდეს ინფორმაცია საზოგადოებრივი ჯანმრთელობის მიმართულებით ყველა დაინტერესებულ  მხარეს</a:t>
            </a:r>
            <a:r>
              <a:rPr lang="ka-GE" sz="1400" dirty="0"/>
              <a:t>, სამიზნე აუდიტორიას და პარტნიორებს შორის, რიკებზე რეაგირებისა და რისკების მართვის ქმედებების ეფექტურად განხორციელების მიზნით.</a:t>
            </a:r>
          </a:p>
        </p:txBody>
      </p:sp>
    </p:spTree>
    <p:extLst>
      <p:ext uri="{BB962C8B-B14F-4D97-AF65-F5344CB8AC3E}">
        <p14:creationId xmlns:p14="http://schemas.microsoft.com/office/powerpoint/2010/main" val="3573018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12D9BD-068B-4E0E-8CBC-F0026B29684C}"/>
              </a:ext>
            </a:extLst>
          </p:cNvPr>
          <p:cNvSpPr>
            <a:spLocks noGrp="1"/>
          </p:cNvSpPr>
          <p:nvPr>
            <p:ph type="title"/>
          </p:nvPr>
        </p:nvSpPr>
        <p:spPr>
          <a:xfrm>
            <a:off x="1209885" y="1591231"/>
            <a:ext cx="9605635" cy="806915"/>
          </a:xfrm>
        </p:spPr>
        <p:txBody>
          <a:bodyPr>
            <a:normAutofit fontScale="90000"/>
          </a:bodyPr>
          <a:lstStyle/>
          <a:p>
            <a:pPr algn="ctr"/>
            <a:r>
              <a:rPr lang="ka-GE" b="1" dirty="0"/>
              <a:t>დოკუმენტის სტრუქტურა (რას საკითხებს მოიცავს დოკუმენტი</a:t>
            </a:r>
            <a:r>
              <a:rPr lang="en-GB" b="1" dirty="0"/>
              <a:t>?</a:t>
            </a:r>
            <a:r>
              <a:rPr lang="ka-GE" b="1" dirty="0"/>
              <a:t>)</a:t>
            </a:r>
            <a:r>
              <a:rPr lang="en-GB" b="1" dirty="0"/>
              <a:t/>
            </a:r>
            <a:br>
              <a:rPr lang="en-GB" b="1" dirty="0"/>
            </a:br>
            <a:endParaRPr lang="en-GB" b="1" dirty="0"/>
          </a:p>
        </p:txBody>
      </p:sp>
      <p:sp>
        <p:nvSpPr>
          <p:cNvPr id="3" name="Content Placeholder 2">
            <a:extLst>
              <a:ext uri="{FF2B5EF4-FFF2-40B4-BE49-F238E27FC236}">
                <a16:creationId xmlns="" xmlns:a16="http://schemas.microsoft.com/office/drawing/2014/main" id="{586BFD07-B058-4B59-9A72-E9DE66B4FA88}"/>
              </a:ext>
            </a:extLst>
          </p:cNvPr>
          <p:cNvSpPr>
            <a:spLocks noGrp="1"/>
          </p:cNvSpPr>
          <p:nvPr>
            <p:ph sz="half" idx="1"/>
          </p:nvPr>
        </p:nvSpPr>
        <p:spPr>
          <a:xfrm>
            <a:off x="1471022" y="2907323"/>
            <a:ext cx="4645152" cy="3035162"/>
          </a:xfrm>
        </p:spPr>
        <p:txBody>
          <a:bodyPr>
            <a:normAutofit fontScale="47500" lnSpcReduction="20000"/>
          </a:bodyPr>
          <a:lstStyle/>
          <a:p>
            <a:pPr lvl="0">
              <a:buFont typeface="Wingdings" panose="05000000000000000000" pitchFamily="2" charset="2"/>
              <a:buChar char="v"/>
            </a:pPr>
            <a:r>
              <a:rPr lang="ka-GE" sz="3200" b="1" dirty="0"/>
              <a:t>შესავალი </a:t>
            </a:r>
            <a:r>
              <a:rPr lang="ka-GE" sz="3200" dirty="0"/>
              <a:t>-(მიმოხილვა, სამიზნე აუდიტორია, მეთოდოლოგია, სხვ.)</a:t>
            </a:r>
            <a:endParaRPr lang="en-GB" sz="3200" dirty="0"/>
          </a:p>
          <a:p>
            <a:pPr lvl="0">
              <a:buFont typeface="Wingdings" panose="05000000000000000000" pitchFamily="2" charset="2"/>
              <a:buChar char="v"/>
            </a:pPr>
            <a:r>
              <a:rPr lang="ka-GE" sz="3200" b="1" dirty="0"/>
              <a:t>რისკის კომუნიკაციის მნიშვნელობა, პრინციპები და მიდგომები</a:t>
            </a:r>
            <a:endParaRPr lang="en-GB" sz="3200" b="1" dirty="0"/>
          </a:p>
          <a:p>
            <a:pPr lvl="0">
              <a:buFont typeface="Wingdings" panose="05000000000000000000" pitchFamily="2" charset="2"/>
              <a:buChar char="v"/>
            </a:pPr>
            <a:r>
              <a:rPr lang="ka-GE" sz="3200" b="1" dirty="0"/>
              <a:t>საქართველოში საზოგადოებრივი ჯანდაცვის რისკების კომუნიკაციასთან დაკავშირებული შესაძლებლობები და გამოწვევები</a:t>
            </a:r>
            <a:endParaRPr lang="en-GB" sz="3200" b="1" dirty="0"/>
          </a:p>
          <a:p>
            <a:pPr lvl="0">
              <a:buFont typeface="Wingdings" panose="05000000000000000000" pitchFamily="2" charset="2"/>
              <a:buChar char="v"/>
            </a:pPr>
            <a:r>
              <a:rPr lang="ka-GE" sz="3200" b="1" dirty="0"/>
              <a:t>რისკის კომუნიკაციის სტრატეგიის მიზანი, ხედვა და ამოცანები</a:t>
            </a:r>
            <a:endParaRPr lang="en-GB" sz="3200" b="1" dirty="0"/>
          </a:p>
          <a:p>
            <a:pPr marL="0" indent="0">
              <a:buNone/>
            </a:pPr>
            <a:endParaRPr lang="en-GB" dirty="0"/>
          </a:p>
        </p:txBody>
      </p:sp>
      <p:sp>
        <p:nvSpPr>
          <p:cNvPr id="4" name="Content Placeholder 3">
            <a:extLst>
              <a:ext uri="{FF2B5EF4-FFF2-40B4-BE49-F238E27FC236}">
                <a16:creationId xmlns="" xmlns:a16="http://schemas.microsoft.com/office/drawing/2014/main" id="{233EBF9C-3CB0-4748-8BE5-A917790AEC8F}"/>
              </a:ext>
            </a:extLst>
          </p:cNvPr>
          <p:cNvSpPr>
            <a:spLocks noGrp="1"/>
          </p:cNvSpPr>
          <p:nvPr>
            <p:ph sz="half" idx="2"/>
          </p:nvPr>
        </p:nvSpPr>
        <p:spPr>
          <a:xfrm>
            <a:off x="6116174" y="2907323"/>
            <a:ext cx="4645152" cy="2924511"/>
          </a:xfrm>
        </p:spPr>
        <p:txBody>
          <a:bodyPr>
            <a:normAutofit fontScale="47500" lnSpcReduction="20000"/>
          </a:bodyPr>
          <a:lstStyle/>
          <a:p>
            <a:pPr>
              <a:buFont typeface="Wingdings" panose="05000000000000000000" pitchFamily="2" charset="2"/>
              <a:buChar char="v"/>
            </a:pPr>
            <a:r>
              <a:rPr lang="ka-GE" sz="3200" b="1" dirty="0"/>
              <a:t>რისკის კომუნიკაციის გეგმის შემუშავების ციკლი</a:t>
            </a:r>
            <a:endParaRPr lang="en-GB" sz="3200" b="1" dirty="0"/>
          </a:p>
          <a:p>
            <a:pPr>
              <a:buFont typeface="Wingdings" panose="05000000000000000000" pitchFamily="2" charset="2"/>
              <a:buChar char="v"/>
            </a:pPr>
            <a:r>
              <a:rPr lang="ka-GE" sz="3200" b="1" dirty="0"/>
              <a:t>მოსახლეობის მობილიზაცია, მაღალი რისკის ქვეშ მყოფი და მოწყვლადი ჯგუფების ჩართულობა</a:t>
            </a:r>
          </a:p>
          <a:p>
            <a:pPr>
              <a:buFont typeface="Wingdings" panose="05000000000000000000" pitchFamily="2" charset="2"/>
              <a:buChar char="v"/>
            </a:pPr>
            <a:r>
              <a:rPr lang="ka-GE" sz="3200" b="1" dirty="0"/>
              <a:t>ინფოდემიის მართვა და დეზინდოფორმაციაზე რეაგირება</a:t>
            </a:r>
            <a:endParaRPr lang="en-GB" sz="3200" b="1" dirty="0"/>
          </a:p>
          <a:p>
            <a:pPr>
              <a:buFont typeface="Wingdings" panose="05000000000000000000" pitchFamily="2" charset="2"/>
              <a:buChar char="v"/>
            </a:pPr>
            <a:r>
              <a:rPr lang="ka-GE" sz="3200" b="1" dirty="0"/>
              <a:t>მედიასთან ეფექტური კომუნიკაცია საზოგადოებრივი ჯანმრთელობის კრიზისული სიტუაციის დროს	</a:t>
            </a:r>
            <a:endParaRPr lang="en-GB" sz="3200" b="1" dirty="0"/>
          </a:p>
          <a:p>
            <a:endParaRPr lang="en-GB" dirty="0"/>
          </a:p>
        </p:txBody>
      </p:sp>
    </p:spTree>
    <p:extLst>
      <p:ext uri="{BB962C8B-B14F-4D97-AF65-F5344CB8AC3E}">
        <p14:creationId xmlns:p14="http://schemas.microsoft.com/office/powerpoint/2010/main" val="4181461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9B2AB8-35B0-994A-8B5D-7708265D03F6}"/>
              </a:ext>
            </a:extLst>
          </p:cNvPr>
          <p:cNvSpPr>
            <a:spLocks noGrp="1"/>
          </p:cNvSpPr>
          <p:nvPr>
            <p:ph type="title"/>
          </p:nvPr>
        </p:nvSpPr>
        <p:spPr>
          <a:xfrm>
            <a:off x="-426370" y="2044793"/>
            <a:ext cx="9603275" cy="1049235"/>
          </a:xfrm>
        </p:spPr>
        <p:txBody>
          <a:bodyPr/>
          <a:lstStyle/>
          <a:p>
            <a:pPr algn="ctr"/>
            <a:r>
              <a:rPr lang="ka-GE" b="1" dirty="0"/>
              <a:t>მეთოდოლოგია</a:t>
            </a:r>
            <a:endParaRPr lang="x-none" b="1" dirty="0"/>
          </a:p>
        </p:txBody>
      </p:sp>
      <p:sp>
        <p:nvSpPr>
          <p:cNvPr id="3" name="Content Placeholder 2">
            <a:extLst>
              <a:ext uri="{FF2B5EF4-FFF2-40B4-BE49-F238E27FC236}">
                <a16:creationId xmlns="" xmlns:a16="http://schemas.microsoft.com/office/drawing/2014/main" id="{D2234B6C-131A-43DA-9382-6AF11AA4046B}"/>
              </a:ext>
            </a:extLst>
          </p:cNvPr>
          <p:cNvSpPr>
            <a:spLocks noGrp="1"/>
          </p:cNvSpPr>
          <p:nvPr>
            <p:ph idx="1"/>
          </p:nvPr>
        </p:nvSpPr>
        <p:spPr>
          <a:xfrm>
            <a:off x="365292" y="2790092"/>
            <a:ext cx="8019950" cy="2854107"/>
          </a:xfrm>
        </p:spPr>
        <p:txBody>
          <a:bodyPr>
            <a:normAutofit fontScale="85000" lnSpcReduction="10000"/>
          </a:bodyPr>
          <a:lstStyle/>
          <a:p>
            <a:r>
              <a:rPr lang="ka-GE" dirty="0"/>
              <a:t>დოკუმენტს საფუძვლად დაედო ჯანმრთელობის მსოფლიო ორგანიზაციისა  (WHO) მიერ შემუშავებული სახელმძღვანელო პრინციპები, რეკომენდაციები, რომლებიც ადაპტირებულია ადგილობრივ კონტექსტთან და ასევე საუკეთესო საერთაშორისო გამოცდილებასთან.</a:t>
            </a:r>
          </a:p>
          <a:p>
            <a:r>
              <a:rPr lang="ka-GE" dirty="0"/>
              <a:t>სტრატეგიული დოკუმენტისათვის დამატებითი ლიტერატურის იდენტიფიცირება და შეფასება განხორციელდა სისტემატიური მტკიცებულებებზე დაფუძნებული მეთოდოლოგიით - AGREE instrument (Appraisal of Guidelines for Research and Evaluation) კანადის ჯანმრთელობის ინსტიტუტები.</a:t>
            </a:r>
            <a:endParaRPr lang="en-GB" dirty="0"/>
          </a:p>
        </p:txBody>
      </p:sp>
      <p:pic>
        <p:nvPicPr>
          <p:cNvPr id="5" name="image3.png">
            <a:extLst>
              <a:ext uri="{FF2B5EF4-FFF2-40B4-BE49-F238E27FC236}">
                <a16:creationId xmlns="" xmlns:a16="http://schemas.microsoft.com/office/drawing/2014/main" id="{981DA3E7-73CD-4AAB-A482-2B82CE1854FC}"/>
              </a:ext>
            </a:extLst>
          </p:cNvPr>
          <p:cNvPicPr/>
          <p:nvPr/>
        </p:nvPicPr>
        <p:blipFill>
          <a:blip r:embed="rId3"/>
          <a:srcRect/>
          <a:stretch>
            <a:fillRect/>
          </a:stretch>
        </p:blipFill>
        <p:spPr>
          <a:xfrm>
            <a:off x="8502474" y="2044793"/>
            <a:ext cx="3173711" cy="3716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5827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D42190-40CB-FC41-923C-EEFB0A1AD0DD}"/>
              </a:ext>
            </a:extLst>
          </p:cNvPr>
          <p:cNvSpPr>
            <a:spLocks noGrp="1"/>
          </p:cNvSpPr>
          <p:nvPr>
            <p:ph type="title"/>
          </p:nvPr>
        </p:nvSpPr>
        <p:spPr>
          <a:xfrm>
            <a:off x="1301145" y="2282492"/>
            <a:ext cx="9603275" cy="1049235"/>
          </a:xfrm>
        </p:spPr>
        <p:txBody>
          <a:bodyPr/>
          <a:lstStyle/>
          <a:p>
            <a:pPr algn="ctr"/>
            <a:r>
              <a:rPr lang="ka-GE" b="1" dirty="0"/>
              <a:t>რისკის კომუნიკაციის სტრატეგიის ხედვა</a:t>
            </a:r>
            <a:endParaRPr lang="x-none" dirty="0"/>
          </a:p>
        </p:txBody>
      </p:sp>
      <p:sp>
        <p:nvSpPr>
          <p:cNvPr id="3" name="Content Placeholder 2">
            <a:extLst>
              <a:ext uri="{FF2B5EF4-FFF2-40B4-BE49-F238E27FC236}">
                <a16:creationId xmlns="" xmlns:a16="http://schemas.microsoft.com/office/drawing/2014/main" id="{497A83A4-BE3C-BD40-8826-9F8CA4DDBD16}"/>
              </a:ext>
            </a:extLst>
          </p:cNvPr>
          <p:cNvSpPr>
            <a:spLocks noGrp="1"/>
          </p:cNvSpPr>
          <p:nvPr>
            <p:ph idx="1"/>
          </p:nvPr>
        </p:nvSpPr>
        <p:spPr>
          <a:xfrm>
            <a:off x="957106" y="3141785"/>
            <a:ext cx="10291354" cy="2719754"/>
          </a:xfrm>
        </p:spPr>
        <p:txBody>
          <a:bodyPr>
            <a:normAutofit lnSpcReduction="10000"/>
          </a:bodyPr>
          <a:lstStyle/>
          <a:p>
            <a:pPr marL="0" indent="0" algn="just">
              <a:buNone/>
            </a:pPr>
            <a:r>
              <a:rPr lang="ka-GE" sz="2400" dirty="0"/>
              <a:t>ეროვნულ დონეზე მყარდება მდგრადი და დინამიური რისკის კომუნიკაციის სისტემები და შესაძლებლობები საზოგადოებრივი ჯანმრთელობის კრიზისულ სიტუაციებში ინფორმირებული გადაწყვეტილებების მიღების, დამცავი და პროფილაქტიკური ზომების კოორდინააცის, კომუნიკაციისა და საფრთხის შედეგების შემსუბუქების მიზნით.</a:t>
            </a:r>
            <a:endParaRPr lang="x-none" sz="2400" dirty="0"/>
          </a:p>
          <a:p>
            <a:endParaRPr lang="x-none" dirty="0"/>
          </a:p>
        </p:txBody>
      </p:sp>
    </p:spTree>
    <p:extLst>
      <p:ext uri="{BB962C8B-B14F-4D97-AF65-F5344CB8AC3E}">
        <p14:creationId xmlns:p14="http://schemas.microsoft.com/office/powerpoint/2010/main" val="568461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343554-971C-064B-81C3-357452B5A02A}"/>
              </a:ext>
            </a:extLst>
          </p:cNvPr>
          <p:cNvSpPr>
            <a:spLocks noGrp="1"/>
          </p:cNvSpPr>
          <p:nvPr>
            <p:ph type="title"/>
          </p:nvPr>
        </p:nvSpPr>
        <p:spPr>
          <a:xfrm>
            <a:off x="1224055" y="2537478"/>
            <a:ext cx="9603275" cy="1049235"/>
          </a:xfrm>
        </p:spPr>
        <p:txBody>
          <a:bodyPr/>
          <a:lstStyle/>
          <a:p>
            <a:pPr algn="ctr"/>
            <a:r>
              <a:rPr lang="ka-GE" b="1" dirty="0"/>
              <a:t>რისკის კომუნიკაციის სტრატეგიის მიზანი</a:t>
            </a:r>
            <a:endParaRPr lang="x-none" dirty="0"/>
          </a:p>
        </p:txBody>
      </p:sp>
      <p:sp>
        <p:nvSpPr>
          <p:cNvPr id="3" name="Content Placeholder 2">
            <a:extLst>
              <a:ext uri="{FF2B5EF4-FFF2-40B4-BE49-F238E27FC236}">
                <a16:creationId xmlns="" xmlns:a16="http://schemas.microsoft.com/office/drawing/2014/main" id="{5A1CE983-19EC-5046-9B42-535D287CC0B8}"/>
              </a:ext>
            </a:extLst>
          </p:cNvPr>
          <p:cNvSpPr>
            <a:spLocks noGrp="1"/>
          </p:cNvSpPr>
          <p:nvPr>
            <p:ph idx="1"/>
          </p:nvPr>
        </p:nvSpPr>
        <p:spPr>
          <a:xfrm>
            <a:off x="1059931" y="3413788"/>
            <a:ext cx="10515600" cy="2239694"/>
          </a:xfrm>
        </p:spPr>
        <p:txBody>
          <a:bodyPr>
            <a:normAutofit/>
          </a:bodyPr>
          <a:lstStyle/>
          <a:p>
            <a:pPr marL="0" indent="0">
              <a:buNone/>
            </a:pPr>
            <a:r>
              <a:rPr lang="ka-GE" sz="2800" dirty="0"/>
              <a:t>საქართველოში მრავალდონიანი და მრავალმხრივი რისკის კომუნიკაციის საშუალებით საზოგადოებრივი ჯანმრთელობის კრიზისულ სიტუაციებზე რეაგირებისა და მართვის ხელშეწყობა</a:t>
            </a:r>
            <a:endParaRPr lang="x-none" sz="2800" dirty="0"/>
          </a:p>
        </p:txBody>
      </p:sp>
    </p:spTree>
    <p:extLst>
      <p:ext uri="{BB962C8B-B14F-4D97-AF65-F5344CB8AC3E}">
        <p14:creationId xmlns:p14="http://schemas.microsoft.com/office/powerpoint/2010/main" val="2051049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A94D11-1BBB-AF41-A777-D9355D5B1EBB}"/>
              </a:ext>
            </a:extLst>
          </p:cNvPr>
          <p:cNvSpPr>
            <a:spLocks noGrp="1"/>
          </p:cNvSpPr>
          <p:nvPr>
            <p:ph type="title"/>
          </p:nvPr>
        </p:nvSpPr>
        <p:spPr>
          <a:xfrm>
            <a:off x="1130270" y="2335627"/>
            <a:ext cx="9603275" cy="660872"/>
          </a:xfrm>
        </p:spPr>
        <p:txBody>
          <a:bodyPr/>
          <a:lstStyle/>
          <a:p>
            <a:pPr algn="ctr"/>
            <a:r>
              <a:rPr lang="ka-GE" b="1" dirty="0"/>
              <a:t>პრეზენტაციის მოკლე შინაარსი </a:t>
            </a:r>
            <a:endParaRPr lang="x-none" b="1" dirty="0"/>
          </a:p>
        </p:txBody>
      </p:sp>
      <p:sp>
        <p:nvSpPr>
          <p:cNvPr id="3" name="Content Placeholder 2">
            <a:extLst>
              <a:ext uri="{FF2B5EF4-FFF2-40B4-BE49-F238E27FC236}">
                <a16:creationId xmlns="" xmlns:a16="http://schemas.microsoft.com/office/drawing/2014/main" id="{E828BC0A-E157-884A-A2F9-1303D9F12314}"/>
              </a:ext>
            </a:extLst>
          </p:cNvPr>
          <p:cNvSpPr>
            <a:spLocks noGrp="1"/>
          </p:cNvSpPr>
          <p:nvPr>
            <p:ph idx="1"/>
          </p:nvPr>
        </p:nvSpPr>
        <p:spPr>
          <a:xfrm>
            <a:off x="1629508" y="3235569"/>
            <a:ext cx="9104037" cy="2625969"/>
          </a:xfrm>
        </p:spPr>
        <p:txBody>
          <a:bodyPr>
            <a:normAutofit fontScale="85000" lnSpcReduction="10000"/>
          </a:bodyPr>
          <a:lstStyle/>
          <a:p>
            <a:pPr>
              <a:buFont typeface="Wingdings" panose="05000000000000000000" pitchFamily="2" charset="2"/>
              <a:buChar char="§"/>
            </a:pPr>
            <a:r>
              <a:rPr lang="ka-GE" sz="2400" dirty="0"/>
              <a:t>რისკები კომუნიკაცია საზოგადოებრივი ჯანმრთელობის კრიზისული სიტუაციების დროს, მთავარი პრინციპები და მიდგომები</a:t>
            </a:r>
          </a:p>
          <a:p>
            <a:pPr>
              <a:buFont typeface="Wingdings" panose="05000000000000000000" pitchFamily="2" charset="2"/>
              <a:buChar char="§"/>
            </a:pPr>
            <a:r>
              <a:rPr lang="ka-GE" sz="2400" dirty="0"/>
              <a:t>საქართველოს რისკის კომუნიკაციის შესაძლებლობები</a:t>
            </a:r>
            <a:r>
              <a:rPr lang="en-GB" sz="2400" dirty="0"/>
              <a:t> </a:t>
            </a:r>
            <a:r>
              <a:rPr lang="ka-GE" sz="2400" dirty="0"/>
              <a:t>და გამოწვევები</a:t>
            </a:r>
          </a:p>
          <a:p>
            <a:pPr>
              <a:buFont typeface="Wingdings" panose="05000000000000000000" pitchFamily="2" charset="2"/>
              <a:buChar char="§"/>
            </a:pPr>
            <a:r>
              <a:rPr lang="ka-GE" sz="2400" dirty="0"/>
              <a:t>რისკის კომუნიკაციის სტრატეგიის დოკუმენტის სტრუქტურა და შინაარსი</a:t>
            </a:r>
            <a:endParaRPr lang="en-GB" sz="2400" dirty="0"/>
          </a:p>
          <a:p>
            <a:endParaRPr lang="en-GB" dirty="0"/>
          </a:p>
          <a:p>
            <a:endParaRPr lang="ka-GE" dirty="0"/>
          </a:p>
          <a:p>
            <a:endParaRPr lang="x-none" dirty="0"/>
          </a:p>
        </p:txBody>
      </p:sp>
    </p:spTree>
    <p:extLst>
      <p:ext uri="{BB962C8B-B14F-4D97-AF65-F5344CB8AC3E}">
        <p14:creationId xmlns:p14="http://schemas.microsoft.com/office/powerpoint/2010/main" val="1106009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5B166A-2AAD-EA4D-B629-1E9D3DC7C732}"/>
              </a:ext>
            </a:extLst>
          </p:cNvPr>
          <p:cNvSpPr>
            <a:spLocks noGrp="1"/>
          </p:cNvSpPr>
          <p:nvPr>
            <p:ph type="title"/>
          </p:nvPr>
        </p:nvSpPr>
        <p:spPr>
          <a:xfrm>
            <a:off x="851260" y="2232818"/>
            <a:ext cx="10515600" cy="1325563"/>
          </a:xfrm>
        </p:spPr>
        <p:txBody>
          <a:bodyPr>
            <a:normAutofit/>
          </a:bodyPr>
          <a:lstStyle/>
          <a:p>
            <a:pPr algn="ctr"/>
            <a:r>
              <a:rPr lang="ka-GE" sz="2900" b="1" dirty="0"/>
              <a:t>რისკის კომუნიკაციის </a:t>
            </a:r>
            <a:r>
              <a:rPr lang="ka-GE" sz="2900" b="1" dirty="0" smtClean="0"/>
              <a:t>სტრატეგიის </a:t>
            </a:r>
            <a:r>
              <a:rPr lang="ka-GE" sz="2900" b="1" dirty="0"/>
              <a:t>ამოცანები</a:t>
            </a:r>
            <a:endParaRPr lang="x-none" sz="2900" dirty="0"/>
          </a:p>
        </p:txBody>
      </p:sp>
      <p:sp>
        <p:nvSpPr>
          <p:cNvPr id="3" name="Content Placeholder 2">
            <a:extLst>
              <a:ext uri="{FF2B5EF4-FFF2-40B4-BE49-F238E27FC236}">
                <a16:creationId xmlns="" xmlns:a16="http://schemas.microsoft.com/office/drawing/2014/main" id="{191BF891-51E7-7D43-B72C-75002E1D6E23}"/>
              </a:ext>
            </a:extLst>
          </p:cNvPr>
          <p:cNvSpPr>
            <a:spLocks noGrp="1"/>
          </p:cNvSpPr>
          <p:nvPr>
            <p:ph idx="1"/>
          </p:nvPr>
        </p:nvSpPr>
        <p:spPr>
          <a:xfrm>
            <a:off x="726076" y="3094892"/>
            <a:ext cx="10765969" cy="2684585"/>
          </a:xfrm>
        </p:spPr>
        <p:txBody>
          <a:bodyPr>
            <a:normAutofit/>
          </a:bodyPr>
          <a:lstStyle/>
          <a:p>
            <a:pPr fontAlgn="base">
              <a:lnSpc>
                <a:spcPct val="130000"/>
              </a:lnSpc>
              <a:spcAft>
                <a:spcPts val="600"/>
              </a:spcAft>
            </a:pPr>
            <a:r>
              <a:rPr lang="ka-GE" sz="1400" b="1" dirty="0"/>
              <a:t>ამოცანა #1 </a:t>
            </a:r>
            <a:r>
              <a:rPr lang="ka-GE" sz="1400" dirty="0"/>
              <a:t>საზოგადოებრივი ჯანმრთელობის კრიზისული სიტუაციების საპასუხოდ  შესაბამისი საკანონმდებლო აქტების შემუშავება, დანერგვა და აღსრულების ხელშეწყობა ქვეყნის მასშტაბით რისკების ეფექტური კომუნიკაციისა და ადრეული გაფრთხილების სისტემების დანერგვის მიზნით</a:t>
            </a:r>
            <a:endParaRPr lang="x-none" sz="1400" dirty="0"/>
          </a:p>
          <a:p>
            <a:pPr fontAlgn="base">
              <a:lnSpc>
                <a:spcPct val="130000"/>
              </a:lnSpc>
              <a:spcAft>
                <a:spcPts val="600"/>
              </a:spcAft>
            </a:pPr>
            <a:r>
              <a:rPr lang="ka-GE" sz="1400" b="1" dirty="0"/>
              <a:t>ამოცანა #2 </a:t>
            </a:r>
            <a:r>
              <a:rPr lang="ka-GE" sz="1400" dirty="0"/>
              <a:t>რისკების კომუნიკაციის ეროვნული სამოქმედო გეგმის შემუშავება, დანერგვა და ცნობიერების ამაღლება დაინტერესებულ მხარეებს შორის </a:t>
            </a:r>
            <a:endParaRPr lang="x-none" sz="1400" dirty="0"/>
          </a:p>
          <a:p>
            <a:pPr fontAlgn="base">
              <a:lnSpc>
                <a:spcPct val="130000"/>
              </a:lnSpc>
              <a:spcAft>
                <a:spcPts val="600"/>
              </a:spcAft>
            </a:pPr>
            <a:r>
              <a:rPr lang="ka-GE" sz="1400" b="1" dirty="0"/>
              <a:t>ამოცანა #3 რისკის კოორდინირებული კომუნიკაციის მექანიზმების შემუშავება ეროვნულ, რეგიონულ და ლოკალურ დონეზე კრიზისულ სიტუაციებისათის მზაობისა და ეფექტური რეაგირებისათვის</a:t>
            </a:r>
            <a:endParaRPr lang="x-none" sz="1400" b="1" dirty="0"/>
          </a:p>
        </p:txBody>
      </p:sp>
    </p:spTree>
    <p:extLst>
      <p:ext uri="{BB962C8B-B14F-4D97-AF65-F5344CB8AC3E}">
        <p14:creationId xmlns:p14="http://schemas.microsoft.com/office/powerpoint/2010/main" val="2501435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5B166A-2AAD-EA4D-B629-1E9D3DC7C732}"/>
              </a:ext>
            </a:extLst>
          </p:cNvPr>
          <p:cNvSpPr>
            <a:spLocks noGrp="1"/>
          </p:cNvSpPr>
          <p:nvPr>
            <p:ph type="title"/>
          </p:nvPr>
        </p:nvSpPr>
        <p:spPr>
          <a:xfrm>
            <a:off x="955765" y="2065741"/>
            <a:ext cx="10515600" cy="1325563"/>
          </a:xfrm>
        </p:spPr>
        <p:txBody>
          <a:bodyPr>
            <a:normAutofit/>
          </a:bodyPr>
          <a:lstStyle/>
          <a:p>
            <a:pPr algn="ctr"/>
            <a:r>
              <a:rPr lang="ka-GE" sz="2900" b="1" dirty="0"/>
              <a:t>რისკის კომუნიკაციის სტრატეგიის ამოცანები</a:t>
            </a:r>
            <a:br>
              <a:rPr lang="ka-GE" sz="2900" b="1" dirty="0"/>
            </a:br>
            <a:r>
              <a:rPr lang="ka-GE" sz="2900" b="1" dirty="0"/>
              <a:t>(გაგრძელება)</a:t>
            </a:r>
            <a:endParaRPr lang="x-none" sz="2900" dirty="0"/>
          </a:p>
        </p:txBody>
      </p:sp>
      <p:sp>
        <p:nvSpPr>
          <p:cNvPr id="7" name="Rectangle 2">
            <a:extLst>
              <a:ext uri="{FF2B5EF4-FFF2-40B4-BE49-F238E27FC236}">
                <a16:creationId xmlns="" xmlns:a16="http://schemas.microsoft.com/office/drawing/2014/main" id="{C1ACC7D8-1E6D-C642-8F6D-728BE1FB43E3}"/>
              </a:ext>
            </a:extLst>
          </p:cNvPr>
          <p:cNvSpPr txBox="1">
            <a:spLocks noChangeArrowheads="1"/>
          </p:cNvSpPr>
          <p:nvPr/>
        </p:nvSpPr>
        <p:spPr bwMode="auto">
          <a:xfrm>
            <a:off x="955765" y="3409243"/>
            <a:ext cx="10813870" cy="215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0000"/>
              </a:lnSpc>
              <a:spcAft>
                <a:spcPts val="600"/>
              </a:spcAft>
              <a:buClr>
                <a:schemeClr val="accent1"/>
              </a:buClr>
              <a:buSzPct val="100000"/>
            </a:pPr>
            <a:r>
              <a:rPr lang="ka-GE" altLang="x-none" sz="1400" b="1" dirty="0"/>
              <a:t>ამოცანა #4  </a:t>
            </a:r>
            <a:r>
              <a:rPr lang="ka-GE" altLang="x-none" sz="1400" dirty="0"/>
              <a:t>საზოაგდეობრივი ჯანმრთელობის კრიზისულ სიტუაციებში რისკის კომუნიკაციის დაგეგმარებისა და აღსრულების პროცესში დაინტერესებული მხარეების ჩართულობის მექანიზმების შემუშავება, საზოგადოების მ.შ. რისკის პოპულაციისა და მოწყვლადი ჯგუფების პრობლემების, შეხედულებებისა და წუხილების გამოვლენისა და გათვალისიწნებისათვის</a:t>
            </a:r>
          </a:p>
          <a:p>
            <a:pPr fontAlgn="base">
              <a:lnSpc>
                <a:spcPct val="110000"/>
              </a:lnSpc>
              <a:spcAft>
                <a:spcPts val="600"/>
              </a:spcAft>
              <a:buClr>
                <a:schemeClr val="accent1"/>
              </a:buClr>
              <a:buSzPct val="100000"/>
            </a:pPr>
            <a:r>
              <a:rPr lang="ka-GE" sz="1400" b="1" dirty="0"/>
              <a:t>ამოცანა #5 </a:t>
            </a:r>
            <a:r>
              <a:rPr lang="ka-GE" sz="1400" dirty="0"/>
              <a:t>ეროვნულ და რეგიონალურ დონეზე საზოგადოებასთან პროაქტიული და დინამიური რისკის კომუნიკაციის შესაძლებლობების განვითარება საზოგადოების შეხედულებებისა და შფოთის ეფექტური მართვის მიზნით.</a:t>
            </a:r>
            <a:r>
              <a:rPr lang="x-none" sz="1400" dirty="0"/>
              <a:t> </a:t>
            </a:r>
          </a:p>
          <a:p>
            <a:pPr fontAlgn="base">
              <a:lnSpc>
                <a:spcPct val="110000"/>
              </a:lnSpc>
              <a:spcAft>
                <a:spcPts val="600"/>
              </a:spcAft>
              <a:buClr>
                <a:schemeClr val="accent1"/>
              </a:buClr>
              <a:buSzPct val="100000"/>
            </a:pPr>
            <a:r>
              <a:rPr lang="ka-GE" altLang="x-none" sz="1400" b="1" dirty="0"/>
              <a:t>ამოცანა #6  </a:t>
            </a:r>
            <a:r>
              <a:rPr lang="ka-GE" altLang="x-none" sz="1400" dirty="0"/>
              <a:t>საზოგადოებრივი ჯანმრთელობის კრიზისულ სიტუაციებში საშიშ ქცევაზე და დეზინფორმაციაზე რეაგირების და პანიკის წინააღმდეგ ბრძოლის მიზნით მონაცემთა შეგროვების, ანალიზისა და რეგირების სისტემის დანერგვა.</a:t>
            </a:r>
          </a:p>
        </p:txBody>
      </p:sp>
    </p:spTree>
    <p:extLst>
      <p:ext uri="{BB962C8B-B14F-4D97-AF65-F5344CB8AC3E}">
        <p14:creationId xmlns:p14="http://schemas.microsoft.com/office/powerpoint/2010/main" val="1735892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CB7E834-ACC3-0C43-B53E-060FEE8F2D61}"/>
              </a:ext>
            </a:extLst>
          </p:cNvPr>
          <p:cNvSpPr>
            <a:spLocks noGrp="1"/>
          </p:cNvSpPr>
          <p:nvPr>
            <p:ph idx="1"/>
          </p:nvPr>
        </p:nvSpPr>
        <p:spPr/>
        <p:txBody>
          <a:bodyPr>
            <a:normAutofit/>
          </a:bodyPr>
          <a:lstStyle/>
          <a:p>
            <a:pPr marL="0" indent="0" algn="ctr">
              <a:buNone/>
            </a:pPr>
            <a:r>
              <a:rPr lang="x-none" sz="3200" dirty="0"/>
              <a:t> გმადლობთ ყურადღებისათვის!</a:t>
            </a:r>
          </a:p>
        </p:txBody>
      </p:sp>
    </p:spTree>
    <p:extLst>
      <p:ext uri="{BB962C8B-B14F-4D97-AF65-F5344CB8AC3E}">
        <p14:creationId xmlns:p14="http://schemas.microsoft.com/office/powerpoint/2010/main" val="3283191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712FC-C4EC-422A-A2D0-CAF880B7E8D4}"/>
              </a:ext>
            </a:extLst>
          </p:cNvPr>
          <p:cNvSpPr>
            <a:spLocks noGrp="1"/>
          </p:cNvSpPr>
          <p:nvPr>
            <p:ph type="title"/>
          </p:nvPr>
        </p:nvSpPr>
        <p:spPr>
          <a:xfrm>
            <a:off x="1130270" y="2130092"/>
            <a:ext cx="9603275" cy="1049235"/>
          </a:xfrm>
        </p:spPr>
        <p:txBody>
          <a:bodyPr>
            <a:normAutofit fontScale="90000"/>
          </a:bodyPr>
          <a:lstStyle/>
          <a:p>
            <a:pPr algn="ctr"/>
            <a:r>
              <a:rPr lang="ka-GE" b="1" dirty="0"/>
              <a:t>საზოგადოებრივი ჯანმრთელობის კრიზისული სიტუაცია</a:t>
            </a:r>
            <a:br>
              <a:rPr lang="ka-GE" b="1" dirty="0"/>
            </a:br>
            <a:r>
              <a:rPr lang="ka-GE" dirty="0"/>
              <a:t/>
            </a:r>
            <a:br>
              <a:rPr lang="ka-GE" dirty="0"/>
            </a:br>
            <a:endParaRPr lang="en-GB" dirty="0"/>
          </a:p>
        </p:txBody>
      </p:sp>
      <p:sp>
        <p:nvSpPr>
          <p:cNvPr id="3" name="Content Placeholder 2">
            <a:extLst>
              <a:ext uri="{FF2B5EF4-FFF2-40B4-BE49-F238E27FC236}">
                <a16:creationId xmlns="" xmlns:a16="http://schemas.microsoft.com/office/drawing/2014/main" id="{4ADD2CE1-C4A9-4905-B415-181D2F7829ED}"/>
              </a:ext>
            </a:extLst>
          </p:cNvPr>
          <p:cNvSpPr>
            <a:spLocks noGrp="1"/>
          </p:cNvSpPr>
          <p:nvPr>
            <p:ph idx="1"/>
          </p:nvPr>
        </p:nvSpPr>
        <p:spPr>
          <a:xfrm>
            <a:off x="1130270" y="3284834"/>
            <a:ext cx="9603275" cy="2415408"/>
          </a:xfrm>
        </p:spPr>
        <p:txBody>
          <a:bodyPr>
            <a:normAutofit fontScale="77500" lnSpcReduction="20000"/>
          </a:bodyPr>
          <a:lstStyle/>
          <a:p>
            <a:r>
              <a:rPr lang="ka-GE" b="1" dirty="0"/>
              <a:t>საზოგადოებრივი ჯანმრთელობის კრიზისი, ანუ კრიზისული სიტუაცია </a:t>
            </a:r>
            <a:r>
              <a:rPr lang="ka-GE" dirty="0"/>
              <a:t>არის მოვლენა, რომელიც იწვევს ერთ გეოგრაფიულ არეალში ან მთელ მსოფლიოში მრავალი ადამიანის თუ მოსახლეობის მნიშვნელოვანი ნაწილის ჯანმრთელობის პრობლემებს, ავადმყოფობას და/ან სიკვდილს. </a:t>
            </a:r>
          </a:p>
          <a:p>
            <a:r>
              <a:rPr lang="ka-GE" dirty="0"/>
              <a:t>საზოგადოებრივი ჯანმრთელობისთვის საფრთხის შემცველი  ისეთი მოვლენები, როგორიცა, ეპიდემიები, პანდემიერი, ბუნებრივი  და ჰუმანიტარული კატასტროფები </a:t>
            </a:r>
            <a:r>
              <a:rPr lang="ka-GE" b="1" dirty="0"/>
              <a:t>უმძიმეს ტვირთად აწვება სახელმწიფოს ყველა ინსტიტუციას და საქმიანობის მრავალ სფეროს</a:t>
            </a:r>
            <a:r>
              <a:rPr lang="ka-GE" dirty="0"/>
              <a:t> და განსაკუთრებით, ჯანმრთელობის დაცვის   სისტემებს, რეაგირების შესაძლებლობების თვალსაზრისით. </a:t>
            </a:r>
          </a:p>
          <a:p>
            <a:endParaRPr lang="ka-GE" dirty="0"/>
          </a:p>
          <a:p>
            <a:endParaRPr lang="ka-GE" dirty="0"/>
          </a:p>
          <a:p>
            <a:pPr marL="0" indent="0">
              <a:buNone/>
            </a:pPr>
            <a:endParaRPr lang="ka-GE" dirty="0"/>
          </a:p>
          <a:p>
            <a:endParaRPr lang="ka-GE" dirty="0"/>
          </a:p>
          <a:p>
            <a:endParaRPr lang="ka-GE" dirty="0"/>
          </a:p>
          <a:p>
            <a:endParaRPr lang="en-GB" dirty="0"/>
          </a:p>
        </p:txBody>
      </p:sp>
    </p:spTree>
    <p:extLst>
      <p:ext uri="{BB962C8B-B14F-4D97-AF65-F5344CB8AC3E}">
        <p14:creationId xmlns:p14="http://schemas.microsoft.com/office/powerpoint/2010/main" val="99102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FBA33D-FFF5-4355-BC78-BC22F7613A14}"/>
              </a:ext>
            </a:extLst>
          </p:cNvPr>
          <p:cNvSpPr>
            <a:spLocks noGrp="1"/>
          </p:cNvSpPr>
          <p:nvPr>
            <p:ph type="title"/>
          </p:nvPr>
        </p:nvSpPr>
        <p:spPr/>
        <p:txBody>
          <a:bodyPr>
            <a:normAutofit/>
          </a:bodyPr>
          <a:lstStyle/>
          <a:p>
            <a:pPr algn="ctr"/>
            <a:r>
              <a:rPr lang="ka-GE" sz="2900" b="1" dirty="0"/>
              <a:t>გამოწვევები და კომუნიკაციის გაზრდილი მოთხოვნა</a:t>
            </a:r>
            <a:endParaRPr lang="en-GB" sz="2900" b="1" dirty="0"/>
          </a:p>
        </p:txBody>
      </p:sp>
      <p:sp>
        <p:nvSpPr>
          <p:cNvPr id="3" name="Content Placeholder 2">
            <a:extLst>
              <a:ext uri="{FF2B5EF4-FFF2-40B4-BE49-F238E27FC236}">
                <a16:creationId xmlns="" xmlns:a16="http://schemas.microsoft.com/office/drawing/2014/main" id="{7F6AE82B-DDE1-4B98-9DF4-646095709DFA}"/>
              </a:ext>
            </a:extLst>
          </p:cNvPr>
          <p:cNvSpPr>
            <a:spLocks noGrp="1"/>
          </p:cNvSpPr>
          <p:nvPr>
            <p:ph idx="1"/>
          </p:nvPr>
        </p:nvSpPr>
        <p:spPr>
          <a:xfrm>
            <a:off x="1130270" y="2813538"/>
            <a:ext cx="9721232" cy="3040962"/>
          </a:xfrm>
        </p:spPr>
        <p:txBody>
          <a:bodyPr>
            <a:normAutofit fontScale="77500" lnSpcReduction="20000"/>
          </a:bodyPr>
          <a:lstStyle/>
          <a:p>
            <a:pPr lvl="0"/>
            <a:r>
              <a:rPr lang="ka-GE" dirty="0"/>
              <a:t>ზოგიერთი რისკის ბუნება ბევრად უფრო რთული და გაურკვეველი გახდა. </a:t>
            </a:r>
          </a:p>
          <a:p>
            <a:pPr lvl="1"/>
            <a:r>
              <a:rPr lang="ka-GE" dirty="0"/>
              <a:t>სამეცნიერო–ტექნოლოგიური განვითარების ტემპმა „ხელოვნურად შექმნილ“ რისკებთან დაკავშირებით ახალი შეშფოთება გამოიწვია</a:t>
            </a:r>
          </a:p>
          <a:p>
            <a:pPr lvl="1"/>
            <a:r>
              <a:rPr lang="ka-GE" dirty="0"/>
              <a:t>მსოფლიო მეტად ურთიერთდაკავშირებული და ურთიერთდამოკიდებულებული გახდა, ადამიანები  აქამდე შორეულ რისკების მიმართაც უფრო მეტად  მოწყვლადები გახდნენ. </a:t>
            </a:r>
            <a:endParaRPr lang="en-GB" dirty="0"/>
          </a:p>
          <a:p>
            <a:pPr lvl="0"/>
            <a:r>
              <a:rPr lang="ka-GE" dirty="0"/>
              <a:t>შეიცვალა საზოგადოების დამოკიდებულება რისკების აღქმისა და მთავრობების (ასევე რეაგირებაზე პასუხისმგებელი სტრუქტურების)  მიმართ.</a:t>
            </a:r>
          </a:p>
          <a:p>
            <a:pPr lvl="0"/>
            <a:r>
              <a:rPr lang="ka-GE" dirty="0"/>
              <a:t>მთავრობამ აიღო პოლიტიკის შემუშავების პროცესის გაუმჯობესების ვალდებულება, მათ შორის, მტკიცებულებებზე დაფუძნებული და ინკლუზიური გადაწყვეტილებების მიღების ვალდებულება. </a:t>
            </a:r>
          </a:p>
          <a:p>
            <a:pPr lvl="0"/>
            <a:r>
              <a:rPr lang="ka-GE" dirty="0"/>
              <a:t>რისკების კომუნიკაციის ტრადიციული მიდგომების შეზღუდულობა </a:t>
            </a:r>
          </a:p>
          <a:p>
            <a:pPr lvl="0"/>
            <a:endParaRPr lang="en-GB" dirty="0"/>
          </a:p>
        </p:txBody>
      </p:sp>
    </p:spTree>
    <p:extLst>
      <p:ext uri="{BB962C8B-B14F-4D97-AF65-F5344CB8AC3E}">
        <p14:creationId xmlns:p14="http://schemas.microsoft.com/office/powerpoint/2010/main" val="66524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4E482E-BBA7-4A86-9337-05140B72BB0B}"/>
              </a:ext>
            </a:extLst>
          </p:cNvPr>
          <p:cNvSpPr>
            <a:spLocks noGrp="1"/>
          </p:cNvSpPr>
          <p:nvPr>
            <p:ph type="title"/>
          </p:nvPr>
        </p:nvSpPr>
        <p:spPr/>
        <p:txBody>
          <a:bodyPr>
            <a:normAutofit/>
          </a:bodyPr>
          <a:lstStyle/>
          <a:p>
            <a:pPr algn="ctr"/>
            <a:r>
              <a:rPr lang="ka-GE" sz="2900" b="1" dirty="0"/>
              <a:t>რისკების მართვა და რისკის კომუნიკაცია</a:t>
            </a:r>
            <a:endParaRPr lang="en-GB" sz="2900" b="1" dirty="0"/>
          </a:p>
        </p:txBody>
      </p:sp>
      <p:sp>
        <p:nvSpPr>
          <p:cNvPr id="7" name="Content Placeholder 6">
            <a:extLst>
              <a:ext uri="{FF2B5EF4-FFF2-40B4-BE49-F238E27FC236}">
                <a16:creationId xmlns="" xmlns:a16="http://schemas.microsoft.com/office/drawing/2014/main" id="{3FB3DF91-AD56-4EBB-858E-579A99668285}"/>
              </a:ext>
            </a:extLst>
          </p:cNvPr>
          <p:cNvSpPr>
            <a:spLocks noGrp="1"/>
          </p:cNvSpPr>
          <p:nvPr>
            <p:ph idx="1"/>
          </p:nvPr>
        </p:nvSpPr>
        <p:spPr>
          <a:xfrm>
            <a:off x="1130270" y="2907322"/>
            <a:ext cx="5794402" cy="3130062"/>
          </a:xfrm>
        </p:spPr>
        <p:txBody>
          <a:bodyPr>
            <a:normAutofit/>
          </a:bodyPr>
          <a:lstStyle/>
          <a:p>
            <a:pPr>
              <a:buFont typeface="Wingdings" panose="05000000000000000000" pitchFamily="2" charset="2"/>
              <a:buChar char="§"/>
            </a:pPr>
            <a:r>
              <a:rPr lang="ka-GE" dirty="0"/>
              <a:t>რისკის კომუნიკაცია რისკების მართვის მნიშვნელოვანი და განუყოფელი ნაწილია. </a:t>
            </a:r>
          </a:p>
          <a:p>
            <a:pPr>
              <a:buFont typeface="Wingdings" panose="05000000000000000000" pitchFamily="2" charset="2"/>
              <a:buChar char="§"/>
            </a:pPr>
            <a:r>
              <a:rPr lang="ka-GE" dirty="0"/>
              <a:t>ტრადიციულად რისკების მართვა - ციკლური პროცესი რისკთან კომუნიკაციით, როგორც ძირითადი კომპონენტი, რომელიც ემყარება მთელ პროცესს.</a:t>
            </a:r>
            <a:endParaRPr lang="en-US" dirty="0"/>
          </a:p>
          <a:p>
            <a:endParaRPr lang="en-GB" dirty="0"/>
          </a:p>
        </p:txBody>
      </p:sp>
      <p:pic>
        <p:nvPicPr>
          <p:cNvPr id="9" name="Picture 8">
            <a:extLst>
              <a:ext uri="{FF2B5EF4-FFF2-40B4-BE49-F238E27FC236}">
                <a16:creationId xmlns="" xmlns:a16="http://schemas.microsoft.com/office/drawing/2014/main" id="{3627551C-8E53-4F01-A54F-903DCFDF8960}"/>
              </a:ext>
            </a:extLst>
          </p:cNvPr>
          <p:cNvPicPr>
            <a:picLocks noChangeAspect="1"/>
          </p:cNvPicPr>
          <p:nvPr/>
        </p:nvPicPr>
        <p:blipFill>
          <a:blip r:embed="rId2"/>
          <a:stretch>
            <a:fillRect/>
          </a:stretch>
        </p:blipFill>
        <p:spPr>
          <a:xfrm>
            <a:off x="7222543" y="3062096"/>
            <a:ext cx="3808874" cy="2135210"/>
          </a:xfrm>
          <a:prstGeom prst="rect">
            <a:avLst/>
          </a:prstGeom>
        </p:spPr>
      </p:pic>
    </p:spTree>
    <p:extLst>
      <p:ext uri="{BB962C8B-B14F-4D97-AF65-F5344CB8AC3E}">
        <p14:creationId xmlns:p14="http://schemas.microsoft.com/office/powerpoint/2010/main" val="431375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B36D7B-F134-4D4D-9245-213BECA38E5F}"/>
              </a:ext>
            </a:extLst>
          </p:cNvPr>
          <p:cNvSpPr>
            <a:spLocks noGrp="1"/>
          </p:cNvSpPr>
          <p:nvPr>
            <p:ph type="title"/>
          </p:nvPr>
        </p:nvSpPr>
        <p:spPr>
          <a:xfrm>
            <a:off x="1130270" y="2191664"/>
            <a:ext cx="9603275" cy="1049235"/>
          </a:xfrm>
        </p:spPr>
        <p:txBody>
          <a:bodyPr/>
          <a:lstStyle/>
          <a:p>
            <a:pPr algn="ctr"/>
            <a:r>
              <a:rPr lang="ka-GE" b="1" dirty="0"/>
              <a:t>რისკის კომუნიკაციის განმარტება</a:t>
            </a:r>
            <a:endParaRPr lang="x-none" b="1" dirty="0"/>
          </a:p>
        </p:txBody>
      </p:sp>
      <p:sp>
        <p:nvSpPr>
          <p:cNvPr id="3" name="Content Placeholder 2">
            <a:extLst>
              <a:ext uri="{FF2B5EF4-FFF2-40B4-BE49-F238E27FC236}">
                <a16:creationId xmlns="" xmlns:a16="http://schemas.microsoft.com/office/drawing/2014/main" id="{B65322C0-78C0-524F-B8F3-FD66A567BE0B}"/>
              </a:ext>
            </a:extLst>
          </p:cNvPr>
          <p:cNvSpPr>
            <a:spLocks noGrp="1"/>
          </p:cNvSpPr>
          <p:nvPr>
            <p:ph idx="1"/>
          </p:nvPr>
        </p:nvSpPr>
        <p:spPr>
          <a:xfrm>
            <a:off x="1130270" y="3001108"/>
            <a:ext cx="9772192" cy="2919046"/>
          </a:xfrm>
        </p:spPr>
        <p:txBody>
          <a:bodyPr>
            <a:normAutofit fontScale="77500" lnSpcReduction="20000"/>
          </a:bodyPr>
          <a:lstStyle/>
          <a:p>
            <a:pPr marL="0" indent="0">
              <a:buNone/>
            </a:pPr>
            <a:r>
              <a:rPr lang="ka-GE" sz="2600" dirty="0"/>
              <a:t>რისკის კომუნიკაცია ეს არის რეალურ დროში ინფორმაციის, რეკომენდაციების, მოსაზრებების გაცვლა ექსპერტებსა და საზოგადოებას შორის, რომელიც დგას ჯანმრთელობის, ეკონომიკური ან სოციალური კეთილდღეობის საფრთხის წინაშე.</a:t>
            </a:r>
          </a:p>
          <a:p>
            <a:pPr lvl="1">
              <a:buFont typeface="Wingdings" panose="05000000000000000000" pitchFamily="2" charset="2"/>
              <a:buChar char="§"/>
            </a:pPr>
            <a:r>
              <a:rPr lang="ka-GE" sz="2200" b="1" dirty="0"/>
              <a:t>რისკის კომუნიკაციის საბოლოო მიზანია </a:t>
            </a:r>
            <a:r>
              <a:rPr lang="ka-GE" sz="2200" dirty="0"/>
              <a:t>დაეხმაროს რისკს  დაქვემდებარებულ პირებს მიიღონ სარწმუნო ინფორმაციაზე დაფუძნებული გადაწყვეტილება საკუთარი თავის და გარშემო მყოფი პირების დასაცავად;</a:t>
            </a:r>
            <a:endParaRPr lang="x-none" sz="2200" dirty="0"/>
          </a:p>
          <a:p>
            <a:pPr lvl="1">
              <a:buFont typeface="Wingdings" panose="05000000000000000000" pitchFamily="2" charset="2"/>
              <a:buChar char="§"/>
            </a:pPr>
            <a:r>
              <a:rPr lang="ka-GE" sz="2200" b="1" dirty="0"/>
              <a:t>რისკ კომუნიკაციის ერთერთი უმნიშვნელოვანესი ამოცანაა </a:t>
            </a:r>
            <a:r>
              <a:rPr lang="ka-GE" sz="2200" dirty="0"/>
              <a:t>კოლექტიური და ინდივიდუალური გადაწყვეტილებების მიღების პროცესის გაუმჯობესება.</a:t>
            </a:r>
            <a:endParaRPr lang="x-none" sz="2200" dirty="0"/>
          </a:p>
          <a:p>
            <a:endParaRPr lang="x-none" sz="2400" dirty="0"/>
          </a:p>
        </p:txBody>
      </p:sp>
    </p:spTree>
    <p:extLst>
      <p:ext uri="{BB962C8B-B14F-4D97-AF65-F5344CB8AC3E}">
        <p14:creationId xmlns:p14="http://schemas.microsoft.com/office/powerpoint/2010/main" val="2966516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837F0C-D69C-8246-AD32-1A5318538743}"/>
              </a:ext>
            </a:extLst>
          </p:cNvPr>
          <p:cNvSpPr>
            <a:spLocks noGrp="1"/>
          </p:cNvSpPr>
          <p:nvPr>
            <p:ph type="title"/>
          </p:nvPr>
        </p:nvSpPr>
        <p:spPr>
          <a:xfrm>
            <a:off x="1130270" y="2188707"/>
            <a:ext cx="9603275" cy="1049235"/>
          </a:xfrm>
        </p:spPr>
        <p:txBody>
          <a:bodyPr/>
          <a:lstStyle/>
          <a:p>
            <a:pPr algn="ctr"/>
            <a:r>
              <a:rPr lang="ka-GE" b="1" dirty="0"/>
              <a:t>კრიზისულ სიტუაციებში რისკის კომუნიკაცია</a:t>
            </a:r>
            <a:endParaRPr lang="x-none" b="1" dirty="0"/>
          </a:p>
        </p:txBody>
      </p:sp>
      <p:sp>
        <p:nvSpPr>
          <p:cNvPr id="3" name="Content Placeholder 2">
            <a:extLst>
              <a:ext uri="{FF2B5EF4-FFF2-40B4-BE49-F238E27FC236}">
                <a16:creationId xmlns="" xmlns:a16="http://schemas.microsoft.com/office/drawing/2014/main" id="{D164501B-73CB-7343-AEBD-1ED8E7B95945}"/>
              </a:ext>
            </a:extLst>
          </p:cNvPr>
          <p:cNvSpPr>
            <a:spLocks noGrp="1"/>
          </p:cNvSpPr>
          <p:nvPr>
            <p:ph idx="1"/>
          </p:nvPr>
        </p:nvSpPr>
        <p:spPr>
          <a:xfrm>
            <a:off x="1130270" y="3062096"/>
            <a:ext cx="10355714" cy="3133180"/>
          </a:xfrm>
        </p:spPr>
        <p:txBody>
          <a:bodyPr>
            <a:normAutofit lnSpcReduction="10000"/>
          </a:bodyPr>
          <a:lstStyle/>
          <a:p>
            <a:pPr marL="0" indent="0">
              <a:buNone/>
            </a:pPr>
            <a:r>
              <a:rPr lang="ka-GE" sz="2400" dirty="0"/>
              <a:t>ინტერვენცია, რომელიც ხორციელდება </a:t>
            </a:r>
            <a:r>
              <a:rPr lang="ka-GE" sz="2400" b="1" dirty="0"/>
              <a:t>არა მარტო კრიზისული სიტუაციების პერიოდში, არამედ მის დაწყებამდე  და გრძელდება კრიზისული სიტუაციის  დასრულების შემდეგ</a:t>
            </a:r>
            <a:r>
              <a:rPr lang="ka-GE" sz="2400" dirty="0"/>
              <a:t>, რათა ყველა პიროვნებას, რომელიც დაექვემდებარა ამ რისკს ჰქონდეს საშუალება მიიღოს მისთვის აუცილებელი სწორი ინფორმაცია როგორც საკუთარი, ასევე მისი ოჯახის და საზოგადოების ჯანმრთელობის, სიცოცხლის და კეთილდღეობის დაცვის მიზნით.</a:t>
            </a:r>
            <a:r>
              <a:rPr lang="x-none" sz="2400" dirty="0"/>
              <a:t> </a:t>
            </a:r>
          </a:p>
        </p:txBody>
      </p:sp>
    </p:spTree>
    <p:extLst>
      <p:ext uri="{BB962C8B-B14F-4D97-AF65-F5344CB8AC3E}">
        <p14:creationId xmlns:p14="http://schemas.microsoft.com/office/powerpoint/2010/main" val="279074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CD5314-BEC4-4AFE-BF4D-67AC8D9DE2B2}"/>
              </a:ext>
            </a:extLst>
          </p:cNvPr>
          <p:cNvSpPr>
            <a:spLocks noGrp="1"/>
          </p:cNvSpPr>
          <p:nvPr>
            <p:ph type="title"/>
          </p:nvPr>
        </p:nvSpPr>
        <p:spPr>
          <a:xfrm>
            <a:off x="1135223" y="2305938"/>
            <a:ext cx="9603275" cy="1049235"/>
          </a:xfrm>
        </p:spPr>
        <p:txBody>
          <a:bodyPr>
            <a:normAutofit/>
          </a:bodyPr>
          <a:lstStyle/>
          <a:p>
            <a:pPr algn="ctr"/>
            <a:r>
              <a:rPr lang="ka-GE" sz="2900" b="1" dirty="0"/>
              <a:t>რისკის კომუნიკაციის როლი და მნიშვნელობა</a:t>
            </a:r>
            <a:endParaRPr lang="en-GB" sz="2900" b="1" dirty="0"/>
          </a:p>
        </p:txBody>
      </p:sp>
      <p:sp>
        <p:nvSpPr>
          <p:cNvPr id="3" name="Content Placeholder 2">
            <a:extLst>
              <a:ext uri="{FF2B5EF4-FFF2-40B4-BE49-F238E27FC236}">
                <a16:creationId xmlns="" xmlns:a16="http://schemas.microsoft.com/office/drawing/2014/main" id="{F015A8CC-D367-485F-9D08-8156F730A841}"/>
              </a:ext>
            </a:extLst>
          </p:cNvPr>
          <p:cNvSpPr>
            <a:spLocks noGrp="1"/>
          </p:cNvSpPr>
          <p:nvPr>
            <p:ph idx="1"/>
          </p:nvPr>
        </p:nvSpPr>
        <p:spPr>
          <a:xfrm>
            <a:off x="1135223" y="3223846"/>
            <a:ext cx="9926507" cy="2428901"/>
          </a:xfrm>
        </p:spPr>
        <p:txBody>
          <a:bodyPr>
            <a:normAutofit fontScale="92500" lnSpcReduction="20000"/>
          </a:bodyPr>
          <a:lstStyle/>
          <a:p>
            <a:pPr marL="0" indent="0">
              <a:buNone/>
            </a:pPr>
            <a:r>
              <a:rPr lang="ka-GE" dirty="0"/>
              <a:t>ეპიდემიების, პანდემიების, ჰუმანიტარული კრიზისების და სტიქიური  უბედურებების დროს რისკის შესახებ  ეფექტური ინფორმირება, საშუალებას აძლევს:</a:t>
            </a:r>
          </a:p>
          <a:p>
            <a:pPr lvl="1">
              <a:buFont typeface="Wingdings" panose="05000000000000000000" pitchFamily="2" charset="2"/>
              <a:buChar char="§"/>
            </a:pPr>
            <a:r>
              <a:rPr lang="ka-GE" sz="2000" b="1" dirty="0"/>
              <a:t>მოსახლეობას</a:t>
            </a:r>
            <a:r>
              <a:rPr lang="ka-GE" sz="2000" dirty="0"/>
              <a:t>  მიიღოს სათანადო ინფორმაცია და დაიწყოს ქცევის დამცველობითი მოდელის გამოყენება; </a:t>
            </a:r>
          </a:p>
          <a:p>
            <a:pPr lvl="1">
              <a:buFont typeface="Wingdings" panose="05000000000000000000" pitchFamily="2" charset="2"/>
              <a:buChar char="§"/>
            </a:pPr>
            <a:r>
              <a:rPr lang="ka-GE" sz="2000" b="1" dirty="0"/>
              <a:t>სახელწიფო სტრუქტურებს და ექსპერტებს</a:t>
            </a:r>
            <a:r>
              <a:rPr lang="ka-GE" sz="2000" dirty="0"/>
              <a:t>, მიიღონ ინფორმაცია მოსახლეობისაგან პრობლემებისა და საჭიროებების შესახებ და გადაჭრან  საკითხები იმგვარად, რომ მათი რეკომენდაციები იყოს ადექვატური, მისაღები და სანდო. </a:t>
            </a:r>
          </a:p>
          <a:p>
            <a:endParaRPr lang="en-GB" dirty="0"/>
          </a:p>
        </p:txBody>
      </p:sp>
    </p:spTree>
    <p:extLst>
      <p:ext uri="{BB962C8B-B14F-4D97-AF65-F5344CB8AC3E}">
        <p14:creationId xmlns:p14="http://schemas.microsoft.com/office/powerpoint/2010/main" val="1098879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TotalTime>
  <Words>2265</Words>
  <Application>Microsoft Office PowerPoint</Application>
  <PresentationFormat>Widescreen</PresentationFormat>
  <Paragraphs>194</Paragraphs>
  <Slides>32</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 Unicode MS</vt:lpstr>
      <vt:lpstr>Arial</vt:lpstr>
      <vt:lpstr>Calibri</vt:lpstr>
      <vt:lpstr>Century Gothic</vt:lpstr>
      <vt:lpstr>Sylfaen</vt:lpstr>
      <vt:lpstr>Wingdings</vt:lpstr>
      <vt:lpstr>Gallery</vt:lpstr>
      <vt:lpstr>PowerPoint Presentation</vt:lpstr>
      <vt:lpstr>რისკების კომუნიკაციის სტრატეგია საზოგადოებრივი ჯანმრთელობის კრიზისული სიტუაციის დროს საქართველოში</vt:lpstr>
      <vt:lpstr>პრეზენტაციის მოკლე შინაარსი </vt:lpstr>
      <vt:lpstr>საზოგადოებრივი ჯანმრთელობის კრიზისული სიტუაცია  </vt:lpstr>
      <vt:lpstr>გამოწვევები და კომუნიკაციის გაზრდილი მოთხოვნა</vt:lpstr>
      <vt:lpstr>რისკების მართვა და რისკის კომუნიკაცია</vt:lpstr>
      <vt:lpstr>რისკის კომუნიკაციის განმარტება</vt:lpstr>
      <vt:lpstr>კრიზისულ სიტუაციებში რისკის კომუნიკაცია</vt:lpstr>
      <vt:lpstr>რისკის კომუნიკაციის როლი და მნიშვნელობა</vt:lpstr>
      <vt:lpstr>რისკის კომუნიკაციის სარგებელი </vt:lpstr>
      <vt:lpstr>რისკის კომუნიკაციის ბარიერები  </vt:lpstr>
      <vt:lpstr>ჯანმოს რისკის კომუნიკაციის ეფექტურობის მთავარი პრინციპები  </vt:lpstr>
      <vt:lpstr>წარმატებული რისკის კომუნიკაციის განხორციელებისათვის საჭირო დაშვებები და წინაპირობა</vt:lpstr>
      <vt:lpstr>ინფოდემია და დეზინფორმაცია</vt:lpstr>
      <vt:lpstr>დეზინფოდემიის 4 ძირითადი ფორმა, UNESCO </vt:lpstr>
      <vt:lpstr>ინფოდემიის მართვა და დეზინდოფორმაციაზე რეაგირება ჯანმოს რეკომენდაციები  </vt:lpstr>
      <vt:lpstr>ინფოდემიის მართვა და დეზინდოფორმაციაზე რეაგირება ჯანმოს რეკომენდაციები (გაგრძელება)</vt:lpstr>
      <vt:lpstr>რისკის კომუნიკაციის შესაძლებლობების შეფასება საქართველოშო, 2019</vt:lpstr>
      <vt:lpstr>ჯანმოს რისკების კომუნიკაციის კომპონენტის 5 ძირითადი ინდიკატორი საქართველოში</vt:lpstr>
      <vt:lpstr>PowerPoint Presentation</vt:lpstr>
      <vt:lpstr>PowerPoint Presentation</vt:lpstr>
      <vt:lpstr>PowerPoint Presentation</vt:lpstr>
      <vt:lpstr>PowerPoint Presentation</vt:lpstr>
      <vt:lpstr>დოკუმენტის არსი (რას წარმოადგენს ეს დოკუმენტი?)</vt:lpstr>
      <vt:lpstr>დოკუმენტის მიზანი (რას აკეთებს, რას აჯამებს, რას გვთავაზობს?) </vt:lpstr>
      <vt:lpstr>დოკუმენტის სტრუქტურა (რას საკითხებს მოიცავს დოკუმენტი?) </vt:lpstr>
      <vt:lpstr>მეთოდოლოგია</vt:lpstr>
      <vt:lpstr>რისკის კომუნიკაციის სტრატეგიის ხედვა</vt:lpstr>
      <vt:lpstr>რისკის კომუნიკაციის სტრატეგიის მიზანი</vt:lpstr>
      <vt:lpstr>რისკის კომუნიკაციის სტრატეგიის ამოცანები</vt:lpstr>
      <vt:lpstr>რისკის კომუნიკაციის სტრატეგიის ამოცანები (გაგრძელება)</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Maia Shishniashvili</dc:creator>
  <cp:lastModifiedBy>Marina Topuridze</cp:lastModifiedBy>
  <cp:revision>101</cp:revision>
  <dcterms:created xsi:type="dcterms:W3CDTF">2020-07-14T19:45:53Z</dcterms:created>
  <dcterms:modified xsi:type="dcterms:W3CDTF">2020-07-29T07:00:18Z</dcterms:modified>
</cp:coreProperties>
</file>